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103"/>
  </p:handoutMasterIdLst>
  <p:sldIdLst>
    <p:sldId id="546" r:id="rId3"/>
    <p:sldId id="257" r:id="rId4"/>
    <p:sldId id="619" r:id="rId6"/>
    <p:sldId id="425" r:id="rId7"/>
    <p:sldId id="620" r:id="rId8"/>
    <p:sldId id="971" r:id="rId9"/>
    <p:sldId id="624" r:id="rId10"/>
    <p:sldId id="709" r:id="rId11"/>
    <p:sldId id="880" r:id="rId12"/>
    <p:sldId id="710" r:id="rId13"/>
    <p:sldId id="478" r:id="rId14"/>
    <p:sldId id="625" r:id="rId15"/>
    <p:sldId id="626" r:id="rId16"/>
    <p:sldId id="632" r:id="rId17"/>
    <p:sldId id="633" r:id="rId18"/>
    <p:sldId id="634" r:id="rId19"/>
    <p:sldId id="635" r:id="rId20"/>
    <p:sldId id="717" r:id="rId21"/>
    <p:sldId id="716" r:id="rId22"/>
    <p:sldId id="718" r:id="rId23"/>
    <p:sldId id="726" r:id="rId24"/>
    <p:sldId id="719" r:id="rId25"/>
    <p:sldId id="720" r:id="rId26"/>
    <p:sldId id="721" r:id="rId27"/>
    <p:sldId id="722" r:id="rId28"/>
    <p:sldId id="727" r:id="rId29"/>
    <p:sldId id="723" r:id="rId30"/>
    <p:sldId id="724" r:id="rId31"/>
    <p:sldId id="637" r:id="rId32"/>
    <p:sldId id="806" r:id="rId33"/>
    <p:sldId id="807" r:id="rId34"/>
    <p:sldId id="808" r:id="rId35"/>
    <p:sldId id="809" r:id="rId36"/>
    <p:sldId id="638" r:id="rId37"/>
    <p:sldId id="645" r:id="rId38"/>
    <p:sldId id="646" r:id="rId39"/>
    <p:sldId id="640" r:id="rId40"/>
    <p:sldId id="639" r:id="rId41"/>
    <p:sldId id="641" r:id="rId42"/>
    <p:sldId id="643" r:id="rId43"/>
    <p:sldId id="642" r:id="rId44"/>
    <p:sldId id="647" r:id="rId45"/>
    <p:sldId id="648" r:id="rId46"/>
    <p:sldId id="649" r:id="rId47"/>
    <p:sldId id="650" r:id="rId48"/>
    <p:sldId id="651" r:id="rId49"/>
    <p:sldId id="652" r:id="rId50"/>
    <p:sldId id="653" r:id="rId51"/>
    <p:sldId id="711" r:id="rId52"/>
    <p:sldId id="712" r:id="rId53"/>
    <p:sldId id="713" r:id="rId54"/>
    <p:sldId id="714" r:id="rId55"/>
    <p:sldId id="715" r:id="rId56"/>
    <p:sldId id="661" r:id="rId57"/>
    <p:sldId id="663" r:id="rId58"/>
    <p:sldId id="664" r:id="rId59"/>
    <p:sldId id="665" r:id="rId60"/>
    <p:sldId id="666" r:id="rId61"/>
    <p:sldId id="667" r:id="rId62"/>
    <p:sldId id="668" r:id="rId63"/>
    <p:sldId id="669" r:id="rId64"/>
    <p:sldId id="812" r:id="rId65"/>
    <p:sldId id="813" r:id="rId66"/>
    <p:sldId id="670" r:id="rId67"/>
    <p:sldId id="729" r:id="rId68"/>
    <p:sldId id="671" r:id="rId69"/>
    <p:sldId id="672" r:id="rId70"/>
    <p:sldId id="673" r:id="rId71"/>
    <p:sldId id="674" r:id="rId72"/>
    <p:sldId id="675" r:id="rId73"/>
    <p:sldId id="676" r:id="rId74"/>
    <p:sldId id="677" r:id="rId75"/>
    <p:sldId id="679" r:id="rId76"/>
    <p:sldId id="680" r:id="rId77"/>
    <p:sldId id="789" r:id="rId78"/>
    <p:sldId id="681" r:id="rId79"/>
    <p:sldId id="787" r:id="rId80"/>
    <p:sldId id="814" r:id="rId81"/>
    <p:sldId id="788" r:id="rId82"/>
    <p:sldId id="815" r:id="rId83"/>
    <p:sldId id="816" r:id="rId84"/>
    <p:sldId id="817" r:id="rId85"/>
    <p:sldId id="818" r:id="rId86"/>
    <p:sldId id="820" r:id="rId87"/>
    <p:sldId id="682" r:id="rId88"/>
    <p:sldId id="730" r:id="rId89"/>
    <p:sldId id="819" r:id="rId90"/>
    <p:sldId id="821" r:id="rId91"/>
    <p:sldId id="822" r:id="rId92"/>
    <p:sldId id="823" r:id="rId93"/>
    <p:sldId id="824" r:id="rId94"/>
    <p:sldId id="825" r:id="rId95"/>
    <p:sldId id="683" r:id="rId96"/>
    <p:sldId id="685" r:id="rId97"/>
    <p:sldId id="686" r:id="rId98"/>
    <p:sldId id="687" r:id="rId99"/>
    <p:sldId id="688" r:id="rId100"/>
    <p:sldId id="689" r:id="rId101"/>
    <p:sldId id="286" r:id="rId102"/>
  </p:sldIdLst>
  <p:sldSz cx="12190095" cy="6859270"/>
  <p:notesSz cx="6858000" cy="9144000"/>
  <p:embeddedFontLst>
    <p:embeddedFont>
      <p:font typeface="黑体" panose="02010609060101010101" pitchFamily="49" charset="-122"/>
      <p:regular r:id="rId107"/>
    </p:embeddedFont>
    <p:embeddedFont>
      <p:font typeface="微软雅黑" panose="020B0503020204020204" pitchFamily="34" charset="-122"/>
      <p:regular r:id="rId108"/>
    </p:embeddedFont>
    <p:embeddedFont>
      <p:font typeface="Calibri" panose="020F0502020204030204" pitchFamily="34" charset="0"/>
      <p:regular r:id="rId109"/>
      <p:bold r:id="rId110"/>
      <p:italic r:id="rId111"/>
      <p:boldItalic r:id="rId112"/>
    </p:embeddedFont>
    <p:embeddedFont>
      <p:font typeface="Arial Unicode MS" panose="020B0604020202020204" pitchFamily="34" charset="-122"/>
      <p:regular r:id="rId113"/>
    </p:embeddedFont>
    <p:embeddedFont>
      <p:font typeface="华文行楷" panose="02010800040101010101" pitchFamily="2" charset="-122"/>
      <p:regular r:id="rId114"/>
    </p:embeddedFont>
    <p:embeddedFont>
      <p:font typeface="Calibri Light" panose="020F0302020204030204" charset="0"/>
      <p:regular r:id="rId115"/>
      <p:italic r:id="rId116"/>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AEEF"/>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72122" autoAdjust="0"/>
  </p:normalViewPr>
  <p:slideViewPr>
    <p:cSldViewPr>
      <p:cViewPr varScale="1">
        <p:scale>
          <a:sx n="113" d="100"/>
          <a:sy n="113" d="100"/>
        </p:scale>
        <p:origin x="492" y="84"/>
      </p:cViewPr>
      <p:guideLst>
        <p:guide orient="horz" pos="2113"/>
        <p:guide pos="385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6" Type="http://schemas.openxmlformats.org/officeDocument/2006/relationships/font" Target="fonts/font10.fntdata"/><Relationship Id="rId115" Type="http://schemas.openxmlformats.org/officeDocument/2006/relationships/font" Target="fonts/font9.fntdata"/><Relationship Id="rId114" Type="http://schemas.openxmlformats.org/officeDocument/2006/relationships/font" Target="fonts/font8.fntdata"/><Relationship Id="rId113" Type="http://schemas.openxmlformats.org/officeDocument/2006/relationships/font" Target="fonts/font7.fntdata"/><Relationship Id="rId112" Type="http://schemas.openxmlformats.org/officeDocument/2006/relationships/font" Target="fonts/font6.fntdata"/><Relationship Id="rId111" Type="http://schemas.openxmlformats.org/officeDocument/2006/relationships/font" Target="fonts/font5.fntdata"/><Relationship Id="rId110" Type="http://schemas.openxmlformats.org/officeDocument/2006/relationships/font" Target="fonts/font4.fntdata"/><Relationship Id="rId11" Type="http://schemas.openxmlformats.org/officeDocument/2006/relationships/slide" Target="slides/slide8.xml"/><Relationship Id="rId109" Type="http://schemas.openxmlformats.org/officeDocument/2006/relationships/font" Target="fonts/font3.fntdata"/><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32.wmf"/><Relationship Id="rId7" Type="http://schemas.openxmlformats.org/officeDocument/2006/relationships/image" Target="../media/image131.wmf"/><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28.wmf"/><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16.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140.wmf"/><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13.vml.rels><?xml version="1.0" encoding="UTF-8" standalone="yes"?>
<Relationships xmlns="http://schemas.openxmlformats.org/package/2006/relationships"><Relationship Id="rId4" Type="http://schemas.openxmlformats.org/officeDocument/2006/relationships/image" Target="../media/image144.wmf"/><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14.vml.rels><?xml version="1.0" encoding="UTF-8" standalone="yes"?>
<Relationships xmlns="http://schemas.openxmlformats.org/package/2006/relationships"><Relationship Id="rId7" Type="http://schemas.openxmlformats.org/officeDocument/2006/relationships/image" Target="../media/image151.wmf"/><Relationship Id="rId6"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48.wmf"/><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117.wmf"/><Relationship Id="rId4" Type="http://schemas.openxmlformats.org/officeDocument/2006/relationships/image" Target="../media/image116.wmf"/><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122.wmf"/><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9CD06-4AE2-4DC0-9132-F1AF5752DDB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A6215-2194-424A-A04A-FA7C7EBE1909}"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80319-5A5B-4EB9-AD60-149102EA10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91312-D7D7-4555-9598-3C8B25654954}"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http://www.cnblogs.com/jasonfreak/p/5619260.html</a:t>
            </a:r>
            <a:endParaRPr lang="zh-CN" altLang="en-US"/>
          </a:p>
          <a:p>
            <a:r>
              <a:rPr lang="zh-CN" altLang="en-US"/>
              <a:t>http://www.cnblogs.com/xiaoxuebiye/articles/7071418.html</a:t>
            </a:r>
            <a:endParaRPr lang="zh-CN" altLang="en-US"/>
          </a:p>
          <a:p>
            <a:r>
              <a:rPr lang="zh-CN" altLang="en-US">
                <a:sym typeface="+mn-ea"/>
              </a:rPr>
              <a:t>http://blog.csdn.net/itplus/article/details/37969519</a:t>
            </a:r>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参数说明：</a:t>
            </a:r>
            <a:endParaRPr lang="zh-CN" altLang="en-US"/>
          </a:p>
          <a:p>
            <a:r>
              <a:rPr lang="zh-CN" altLang="en-US"/>
              <a:t>   </a:t>
            </a:r>
            <a:r>
              <a:rPr lang="en-US" altLang="zh-CN"/>
              <a:t>input</a:t>
            </a:r>
            <a:r>
              <a:rPr lang="zh-CN" altLang="en-US"/>
              <a:t>：指定进行训练的数据来源，</a:t>
            </a:r>
            <a:r>
              <a:rPr lang="en-US" altLang="zh-CN"/>
              <a:t>content</a:t>
            </a:r>
            <a:r>
              <a:rPr lang="zh-CN" altLang="en-US"/>
              <a:t>表示是内存数据</a:t>
            </a:r>
            <a:r>
              <a:rPr lang="en-US" altLang="zh-CN"/>
              <a:t>(</a:t>
            </a:r>
            <a:r>
              <a:rPr lang="zh-CN" altLang="en-US"/>
              <a:t>集合数据类型</a:t>
            </a:r>
            <a:r>
              <a:rPr lang="en-US" altLang="zh-CN"/>
              <a:t>)</a:t>
            </a:r>
            <a:r>
              <a:rPr lang="zh-CN" altLang="en-US"/>
              <a:t>，可选参数：</a:t>
            </a:r>
            <a:r>
              <a:rPr lang="en-US" altLang="zh-CN"/>
              <a:t>filename</a:t>
            </a:r>
            <a:r>
              <a:rPr lang="zh-CN" altLang="en-US"/>
              <a:t>、</a:t>
            </a:r>
            <a:r>
              <a:rPr lang="en-US" altLang="zh-CN"/>
              <a:t>file</a:t>
            </a:r>
            <a:r>
              <a:rPr lang="zh-CN" altLang="en-US"/>
              <a:t>、</a:t>
            </a:r>
            <a:r>
              <a:rPr lang="en-US" altLang="zh-CN"/>
              <a:t>content</a:t>
            </a:r>
            <a:r>
              <a:rPr lang="zh-CN" altLang="en-US"/>
              <a:t>，默认</a:t>
            </a:r>
            <a:r>
              <a:rPr lang="en-US" altLang="zh-CN"/>
              <a:t>content</a:t>
            </a:r>
            <a:endParaRPr lang="en-US" altLang="zh-CN"/>
          </a:p>
          <a:p>
            <a:r>
              <a:rPr lang="en-US" altLang="zh-CN"/>
              <a:t>   encoding</a:t>
            </a:r>
            <a:r>
              <a:rPr lang="zh-CN" altLang="en-US"/>
              <a:t>：给定数据的字符集，默认</a:t>
            </a:r>
            <a:r>
              <a:rPr lang="en-US" altLang="zh-CN"/>
              <a:t>utf-8</a:t>
            </a:r>
            <a:endParaRPr lang="en-US" altLang="zh-CN"/>
          </a:p>
          <a:p>
            <a:r>
              <a:rPr lang="en-US" altLang="zh-CN"/>
              <a:t>   decode_error</a:t>
            </a:r>
            <a:r>
              <a:rPr lang="zh-CN" altLang="en-US"/>
              <a:t>：如果数据中存在字符集不对的数据，那么将操作什么方式，默认</a:t>
            </a:r>
            <a:r>
              <a:rPr lang="en-US" altLang="zh-CN"/>
              <a:t>strict</a:t>
            </a:r>
            <a:r>
              <a:rPr lang="zh-CN" altLang="en-US"/>
              <a:t>，严格的，直接报错</a:t>
            </a:r>
            <a:r>
              <a:rPr lang="en-US" altLang="zh-CN"/>
              <a:t>UnicodeDecodeError</a:t>
            </a:r>
            <a:r>
              <a:rPr lang="zh-CN" altLang="en-US"/>
              <a:t>，可选参数：</a:t>
            </a:r>
            <a:r>
              <a:rPr lang="en-US" altLang="zh-CN"/>
              <a:t>strict</a:t>
            </a:r>
            <a:r>
              <a:rPr lang="zh-CN" altLang="en-US"/>
              <a:t>、</a:t>
            </a:r>
            <a:r>
              <a:rPr lang="en-US" altLang="zh-CN"/>
              <a:t>ignore</a:t>
            </a:r>
            <a:r>
              <a:rPr lang="zh-CN" altLang="en-US"/>
              <a:t>、</a:t>
            </a:r>
            <a:r>
              <a:rPr lang="en-US" altLang="zh-CN"/>
              <a:t>replace</a:t>
            </a:r>
            <a:endParaRPr lang="en-US" altLang="zh-CN"/>
          </a:p>
          <a:p>
            <a:r>
              <a:rPr lang="en-US" altLang="zh-CN"/>
              <a:t>   strip_accents</a:t>
            </a:r>
            <a:r>
              <a:rPr lang="zh-CN" altLang="en-US"/>
              <a:t>：给定在预处理阶段进行删除的操作，默认为</a:t>
            </a:r>
            <a:r>
              <a:rPr lang="en-US" altLang="zh-CN"/>
              <a:t>None(</a:t>
            </a:r>
            <a:r>
              <a:rPr lang="zh-CN" altLang="en-US"/>
              <a:t>不进行任何操作</a:t>
            </a:r>
            <a:r>
              <a:rPr lang="en-US" altLang="zh-CN"/>
              <a:t>)</a:t>
            </a:r>
            <a:r>
              <a:rPr lang="zh-CN" altLang="en-US"/>
              <a:t>，可选参数：</a:t>
            </a:r>
            <a:r>
              <a:rPr lang="en-US" altLang="zh-CN"/>
              <a:t>ascii</a:t>
            </a:r>
            <a:r>
              <a:rPr lang="zh-CN" altLang="en-US"/>
              <a:t>、</a:t>
            </a:r>
            <a:r>
              <a:rPr lang="en-US" altLang="zh-CN"/>
              <a:t>unicode</a:t>
            </a:r>
            <a:r>
              <a:rPr lang="zh-CN" altLang="en-US"/>
              <a:t>；</a:t>
            </a:r>
            <a:r>
              <a:rPr lang="en-US" altLang="zh-CN"/>
              <a:t>ascii</a:t>
            </a:r>
            <a:r>
              <a:rPr lang="zh-CN" altLang="en-US"/>
              <a:t>表示进行快速的删除操作，但是只能处理字符数据；</a:t>
            </a:r>
            <a:r>
              <a:rPr lang="en-US" altLang="zh-CN"/>
              <a:t>unicode</a:t>
            </a:r>
            <a:r>
              <a:rPr lang="zh-CN" altLang="en-US"/>
              <a:t>速度会慢一点，但是可以进行任何数据的删除操作。</a:t>
            </a:r>
            <a:endParaRPr lang="zh-CN" altLang="en-US"/>
          </a:p>
          <a:p>
            <a:r>
              <a:rPr lang="zh-CN" altLang="en-US"/>
              <a:t>   </a:t>
            </a:r>
            <a:r>
              <a:rPr lang="en-US" altLang="zh-CN"/>
              <a:t>analyzer</a:t>
            </a:r>
            <a:r>
              <a:rPr lang="zh-CN" altLang="en-US"/>
              <a:t>：给定提取单词的方式，默认</a:t>
            </a:r>
            <a:r>
              <a:rPr lang="en-US" altLang="zh-CN"/>
              <a:t>word</a:t>
            </a:r>
            <a:r>
              <a:rPr lang="zh-CN" altLang="en-US"/>
              <a:t>，可选</a:t>
            </a:r>
            <a:r>
              <a:rPr lang="en-US" altLang="zh-CN"/>
              <a:t>word</a:t>
            </a:r>
            <a:r>
              <a:rPr lang="zh-CN" altLang="en-US"/>
              <a:t>、</a:t>
            </a:r>
            <a:r>
              <a:rPr lang="en-US" altLang="zh-CN"/>
              <a:t>char</a:t>
            </a:r>
            <a:r>
              <a:rPr lang="zh-CN" altLang="en-US"/>
              <a:t>、</a:t>
            </a:r>
            <a:r>
              <a:rPr lang="en-US" altLang="zh-CN"/>
              <a:t>char_wb</a:t>
            </a:r>
            <a:endParaRPr lang="en-US" altLang="zh-CN"/>
          </a:p>
          <a:p>
            <a:r>
              <a:rPr lang="en-US" altLang="zh-CN"/>
              <a:t>   preprocessor</a:t>
            </a:r>
            <a:r>
              <a:rPr lang="zh-CN" altLang="en-US"/>
              <a:t>：预处理器，默认为空</a:t>
            </a:r>
            <a:endParaRPr lang="zh-CN" altLang="en-US"/>
          </a:p>
          <a:p>
            <a:r>
              <a:rPr lang="zh-CN" altLang="en-US"/>
              <a:t>   </a:t>
            </a:r>
            <a:r>
              <a:rPr lang="en-US" altLang="zh-CN"/>
              <a:t>tokenizer</a:t>
            </a:r>
            <a:r>
              <a:rPr lang="zh-CN" altLang="en-US"/>
              <a:t>：</a:t>
            </a:r>
            <a:r>
              <a:rPr lang="en-US" altLang="zh-CN"/>
              <a:t>token</a:t>
            </a:r>
            <a:r>
              <a:rPr lang="zh-CN" altLang="en-US"/>
              <a:t>获取器，默认为空</a:t>
            </a:r>
            <a:endParaRPr lang="zh-CN" altLang="en-US"/>
          </a:p>
          <a:p>
            <a:r>
              <a:rPr lang="zh-CN" altLang="en-US"/>
              <a:t>   </a:t>
            </a:r>
            <a:r>
              <a:rPr lang="en-US" altLang="zh-CN"/>
              <a:t>ngram_range</a:t>
            </a:r>
            <a:r>
              <a:rPr lang="zh-CN" altLang="en-US"/>
              <a:t>：给定分词的</a:t>
            </a:r>
            <a:r>
              <a:rPr lang="en-US" altLang="zh-CN"/>
              <a:t>ngram</a:t>
            </a:r>
            <a:r>
              <a:rPr lang="zh-CN" altLang="en-US"/>
              <a:t>的范围值，默认</a:t>
            </a:r>
            <a:r>
              <a:rPr lang="en-US" altLang="zh-CN"/>
              <a:t>(1,1)</a:t>
            </a:r>
            <a:r>
              <a:rPr lang="zh-CN" altLang="en-US"/>
              <a:t>一般不需要改动</a:t>
            </a:r>
            <a:endParaRPr lang="zh-CN" altLang="en-US"/>
          </a:p>
          <a:p>
            <a:r>
              <a:rPr lang="zh-CN" altLang="en-US"/>
              <a:t>   </a:t>
            </a:r>
            <a:r>
              <a:rPr lang="en-US" altLang="zh-CN"/>
              <a:t>stop_words</a:t>
            </a:r>
            <a:r>
              <a:rPr lang="zh-CN" altLang="en-US"/>
              <a:t>：停止词，当遇到这些词的时候，停止分词操作，可选参数：</a:t>
            </a:r>
            <a:r>
              <a:rPr lang="en-US" altLang="zh-CN"/>
              <a:t>“english”</a:t>
            </a:r>
            <a:r>
              <a:rPr lang="zh-CN" altLang="en-US"/>
              <a:t>、</a:t>
            </a:r>
            <a:r>
              <a:rPr lang="en-US" altLang="zh-CN"/>
              <a:t>list</a:t>
            </a:r>
            <a:r>
              <a:rPr lang="zh-CN" altLang="en-US"/>
              <a:t>、</a:t>
            </a:r>
            <a:r>
              <a:rPr lang="en-US" altLang="zh-CN"/>
              <a:t>None(</a:t>
            </a:r>
            <a:r>
              <a:rPr lang="zh-CN" altLang="en-US"/>
              <a:t>默认</a:t>
            </a:r>
            <a:r>
              <a:rPr lang="en-US" altLang="zh-CN"/>
              <a:t>)</a:t>
            </a:r>
            <a:endParaRPr lang="en-US" altLang="zh-CN"/>
          </a:p>
          <a:p>
            <a:r>
              <a:rPr lang="zh-CN" altLang="en-US"/>
              <a:t>   </a:t>
            </a:r>
            <a:r>
              <a:rPr lang="en-US" altLang="zh-CN"/>
              <a:t>lowercase</a:t>
            </a:r>
            <a:r>
              <a:rPr lang="zh-CN" altLang="en-US"/>
              <a:t>：将所有的字符转换为小写，默认为</a:t>
            </a:r>
            <a:r>
              <a:rPr lang="en-US" altLang="zh-CN"/>
              <a:t>true</a:t>
            </a:r>
            <a:endParaRPr lang="en-US" altLang="zh-CN"/>
          </a:p>
          <a:p>
            <a:r>
              <a:rPr lang="en-US" altLang="zh-CN"/>
              <a:t>   token_pattern</a:t>
            </a:r>
            <a:r>
              <a:rPr lang="zh-CN" altLang="en-US"/>
              <a:t>：单词获取的正则表达式</a:t>
            </a:r>
            <a:r>
              <a:rPr lang="en-US" altLang="zh-CN"/>
              <a:t>,</a:t>
            </a:r>
            <a:r>
              <a:rPr lang="zh-CN" altLang="en-US"/>
              <a:t>默认</a:t>
            </a:r>
            <a:r>
              <a:rPr lang="en-US" altLang="zh-CN"/>
              <a:t>'(?u)\b\w\w+\b'</a:t>
            </a:r>
            <a:r>
              <a:rPr lang="zh-CN" altLang="en-US"/>
              <a:t>， 也就是至少两个字符</a:t>
            </a:r>
            <a:endParaRPr lang="zh-CN" altLang="en-US"/>
          </a:p>
          <a:p>
            <a:r>
              <a:rPr lang="en-US" altLang="zh-CN"/>
              <a:t>   max_df</a:t>
            </a:r>
            <a:r>
              <a:rPr lang="zh-CN" altLang="en-US"/>
              <a:t>：给定构建词汇表过程中，词频高于该值的不将其添加到词汇表中，取值范围</a:t>
            </a:r>
            <a:r>
              <a:rPr lang="en-US" altLang="zh-CN"/>
              <a:t>[0,1]</a:t>
            </a:r>
            <a:r>
              <a:rPr lang="zh-CN" altLang="en-US"/>
              <a:t>，默认</a:t>
            </a:r>
            <a:r>
              <a:rPr lang="en-US" altLang="zh-CN"/>
              <a:t>1.0</a:t>
            </a:r>
            <a:endParaRPr lang="en-US" altLang="zh-CN"/>
          </a:p>
          <a:p>
            <a:r>
              <a:rPr lang="zh-CN" altLang="en-US"/>
              <a:t>   </a:t>
            </a:r>
            <a:r>
              <a:rPr lang="en-US" altLang="zh-CN"/>
              <a:t>min_df</a:t>
            </a:r>
            <a:r>
              <a:rPr lang="zh-CN" altLang="en-US"/>
              <a:t>：给定构建词汇表过程中，词频低于该值的不将其添加到词汇表中，取值范围</a:t>
            </a:r>
            <a:r>
              <a:rPr lang="en-US" altLang="zh-CN"/>
              <a:t>[0,1],</a:t>
            </a:r>
            <a:r>
              <a:rPr lang="zh-CN" altLang="en-US"/>
              <a:t>默认</a:t>
            </a:r>
            <a:r>
              <a:rPr lang="en-US" altLang="zh-CN"/>
              <a:t>1.0</a:t>
            </a:r>
            <a:endParaRPr lang="en-US" altLang="zh-CN"/>
          </a:p>
          <a:p>
            <a:r>
              <a:rPr lang="zh-CN" altLang="en-US"/>
              <a:t>   </a:t>
            </a:r>
            <a:r>
              <a:rPr lang="en-US" altLang="zh-CN"/>
              <a:t>max_features</a:t>
            </a:r>
            <a:r>
              <a:rPr lang="zh-CN" altLang="en-US"/>
              <a:t>：在构建词汇的过程中，最多考虑的特征数量，默认为</a:t>
            </a:r>
            <a:r>
              <a:rPr lang="en-US" altLang="zh-CN"/>
              <a:t>None</a:t>
            </a:r>
            <a:r>
              <a:rPr lang="zh-CN" altLang="en-US"/>
              <a:t>；当</a:t>
            </a:r>
            <a:r>
              <a:rPr lang="en-US" altLang="zh-CN"/>
              <a:t>vocabulary</a:t>
            </a:r>
            <a:r>
              <a:rPr lang="zh-CN" altLang="en-US"/>
              <a:t>非</a:t>
            </a:r>
            <a:r>
              <a:rPr lang="en-US" altLang="zh-CN"/>
              <a:t>None</a:t>
            </a:r>
            <a:r>
              <a:rPr lang="zh-CN" altLang="en-US"/>
              <a:t>的情况，该参数无效</a:t>
            </a:r>
            <a:endParaRPr lang="zh-CN" altLang="en-US"/>
          </a:p>
          <a:p>
            <a:r>
              <a:rPr lang="en-US" altLang="zh-CN"/>
              <a:t>   vocabulary</a:t>
            </a:r>
            <a:r>
              <a:rPr lang="zh-CN" altLang="en-US"/>
              <a:t>：给定的词汇表，如果不给定词汇表，那么从输入数据中构建词汇表</a:t>
            </a:r>
            <a:endParaRPr lang="zh-CN" altLang="en-US"/>
          </a:p>
          <a:p>
            <a:r>
              <a:rPr lang="zh-CN" altLang="en-US"/>
              <a:t>   </a:t>
            </a:r>
            <a:r>
              <a:rPr lang="en-US" altLang="zh-CN"/>
              <a:t>binary</a:t>
            </a:r>
            <a:r>
              <a:rPr lang="zh-CN" altLang="en-US"/>
              <a:t>：是否进行二值化，如果设置为</a:t>
            </a:r>
            <a:r>
              <a:rPr lang="en-US" altLang="zh-CN"/>
              <a:t>true</a:t>
            </a:r>
            <a:r>
              <a:rPr lang="zh-CN" altLang="en-US"/>
              <a:t>；那么所有的非零值为</a:t>
            </a:r>
            <a:r>
              <a:rPr lang="en-US" altLang="zh-CN"/>
              <a:t>1</a:t>
            </a:r>
            <a:r>
              <a:rPr lang="zh-CN" altLang="en-US"/>
              <a:t>，默认为</a:t>
            </a:r>
            <a:r>
              <a:rPr lang="en-US" altLang="zh-CN"/>
              <a:t>false</a:t>
            </a:r>
            <a:r>
              <a:rPr lang="zh-CN" altLang="en-US"/>
              <a:t>，其实就是</a:t>
            </a:r>
            <a:r>
              <a:rPr lang="en-US" altLang="zh-CN"/>
              <a:t>SOW</a:t>
            </a:r>
            <a:r>
              <a:rPr lang="zh-CN" altLang="en-US"/>
              <a:t>模型</a:t>
            </a:r>
            <a:endParaRPr lang="zh-CN" altLang="en-US"/>
          </a:p>
          <a:p>
            <a:r>
              <a:rPr lang="zh-CN" altLang="en-US"/>
              <a:t>   </a:t>
            </a:r>
            <a:r>
              <a:rPr lang="en-US" altLang="zh-CN"/>
              <a:t>dtype</a:t>
            </a:r>
            <a:r>
              <a:rPr lang="zh-CN" altLang="en-US"/>
              <a:t>：给定最终返回的稀疏矩阵中，数值数据类型，默认为</a:t>
            </a:r>
            <a:r>
              <a:rPr lang="en-US" altLang="zh-CN"/>
              <a:t>numpy.int64</a:t>
            </a:r>
            <a:endParaRPr lang="en-US" altLang="zh-CN"/>
          </a:p>
          <a:p>
            <a:r>
              <a:rPr lang="zh-CN" altLang="en-US"/>
              <a:t>   </a:t>
            </a:r>
            <a:endParaRPr lang="zh-CN" altLang="en-US"/>
          </a:p>
          <a:p>
            <a:r>
              <a:rPr lang="zh-CN" altLang="en-US"/>
              <a:t>方法说明：</a:t>
            </a:r>
            <a:endParaRPr lang="zh-CN" altLang="en-US"/>
          </a:p>
          <a:p>
            <a:r>
              <a:rPr lang="zh-CN" altLang="en-US"/>
              <a:t>   </a:t>
            </a:r>
            <a:r>
              <a:rPr lang="en-US" altLang="zh-CN"/>
              <a:t>fit</a:t>
            </a:r>
            <a:r>
              <a:rPr lang="zh-CN" altLang="en-US"/>
              <a:t>：基于给定文档数据进行模型构建</a:t>
            </a:r>
            <a:endParaRPr lang="zh-CN" altLang="en-US"/>
          </a:p>
          <a:p>
            <a:r>
              <a:rPr lang="zh-CN" altLang="en-US"/>
              <a:t>   </a:t>
            </a:r>
            <a:r>
              <a:rPr lang="en-US" altLang="zh-CN"/>
              <a:t>fit_transform</a:t>
            </a:r>
            <a:r>
              <a:rPr lang="zh-CN" altLang="en-US"/>
              <a:t>：基于的文档数据进行模型构建，并将文档数据转换为稀疏矩阵</a:t>
            </a:r>
            <a:r>
              <a:rPr lang="en-US" altLang="zh-CN"/>
              <a:t>(</a:t>
            </a:r>
            <a:r>
              <a:rPr lang="zh-CN" altLang="en-US"/>
              <a:t>特征向量矩阵</a:t>
            </a:r>
            <a:r>
              <a:rPr lang="en-US" altLang="zh-CN"/>
              <a:t>)</a:t>
            </a:r>
            <a:endParaRPr lang="en-US" altLang="zh-CN"/>
          </a:p>
          <a:p>
            <a:r>
              <a:rPr lang="en-US" altLang="zh-CN"/>
              <a:t>   get_feature_names</a:t>
            </a:r>
            <a:r>
              <a:rPr lang="zh-CN" altLang="en-US"/>
              <a:t>：获取最终模型考虑的特征向量名称</a:t>
            </a:r>
            <a:r>
              <a:rPr lang="en-US" altLang="zh-CN"/>
              <a:t>/</a:t>
            </a:r>
            <a:r>
              <a:rPr lang="zh-CN" altLang="en-US"/>
              <a:t>单词值</a:t>
            </a:r>
            <a:endParaRPr lang="zh-CN" altLang="en-US"/>
          </a:p>
          <a:p>
            <a:r>
              <a:rPr lang="zh-CN" altLang="en-US"/>
              <a:t>   </a:t>
            </a:r>
            <a:r>
              <a:rPr lang="en-US" altLang="zh-CN"/>
              <a:t>get_stop_words:</a:t>
            </a:r>
            <a:r>
              <a:rPr lang="zh-CN" altLang="en-US"/>
              <a:t>获取停止词列表</a:t>
            </a:r>
            <a:endParaRPr lang="zh-CN" altLang="en-US"/>
          </a:p>
          <a:p>
            <a:r>
              <a:rPr lang="zh-CN" altLang="en-US"/>
              <a:t>   </a:t>
            </a:r>
            <a:r>
              <a:rPr lang="en-US" altLang="zh-CN"/>
              <a:t>inverse_transform</a:t>
            </a:r>
            <a:r>
              <a:rPr lang="zh-CN" altLang="en-US"/>
              <a:t>：反转转换，将一个特征向量转换为文字</a:t>
            </a:r>
            <a:endParaRPr lang="zh-CN" altLang="en-US"/>
          </a:p>
          <a:p>
            <a:r>
              <a:rPr lang="zh-CN" altLang="en-US"/>
              <a:t>   </a:t>
            </a:r>
            <a:r>
              <a:rPr lang="en-US" altLang="zh-CN"/>
              <a:t>transform: </a:t>
            </a:r>
            <a:r>
              <a:rPr lang="zh-CN" altLang="en-US"/>
              <a:t>基于构建好的模型对文本数据进行特征向量转换。</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数据清洗其实是一个大的概念，可以任何包含了下面四个过程</a:t>
            </a:r>
            <a:r>
              <a:rPr lang="en-US" altLang="zh-CN"/>
              <a:t>(</a:t>
            </a:r>
            <a:r>
              <a:rPr lang="zh-CN" altLang="en-US"/>
              <a:t>不全包含</a:t>
            </a:r>
            <a:r>
              <a:rPr lang="en-US" altLang="zh-CN"/>
              <a:t>)</a:t>
            </a:r>
            <a:endParaRPr lang="en-US" altLang="zh-CN"/>
          </a:p>
          <a:p>
            <a:r>
              <a:rPr lang="zh-CN" altLang="en-US"/>
              <a:t>特征提取：从原始数据中提取出特征数据出来</a:t>
            </a:r>
            <a:endParaRPr lang="zh-CN" altLang="en-US"/>
          </a:p>
          <a:p>
            <a:r>
              <a:rPr lang="zh-CN" altLang="en-US"/>
              <a:t>特征转换：将数据转换为进行模型训练的数据类型，一般为数值型</a:t>
            </a:r>
            <a:endParaRPr lang="zh-CN" altLang="en-US"/>
          </a:p>
          <a:p>
            <a:r>
              <a:rPr lang="zh-CN" altLang="en-US"/>
              <a:t>特征选择：从很多特征中选择出影响最大的特征属性出来</a:t>
            </a:r>
            <a:endParaRPr lang="zh-CN" altLang="en-US"/>
          </a:p>
          <a:p>
            <a:r>
              <a:rPr lang="zh-CN" altLang="en-US"/>
              <a:t>特征降维：将多维的特征属性通过一系列的相同方法进行降低维度的操作</a:t>
            </a:r>
            <a:r>
              <a:rPr lang="en-US" altLang="zh-CN"/>
              <a:t>(</a:t>
            </a:r>
            <a:r>
              <a:rPr lang="zh-CN" altLang="en-US"/>
              <a:t>特征属性合并，最终形成一个低纬的特征属性列表</a:t>
            </a:r>
            <a:r>
              <a:rPr lang="en-US" altLang="zh-CN"/>
              <a:t>)</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参数说明：</a:t>
            </a:r>
            <a:endParaRPr lang="zh-CN" altLang="en-US"/>
          </a:p>
          <a:p>
            <a:r>
              <a:rPr lang="zh-CN" altLang="en-US"/>
              <a:t>   </a:t>
            </a:r>
            <a:r>
              <a:rPr lang="en-US" altLang="zh-CN"/>
              <a:t>input</a:t>
            </a:r>
            <a:r>
              <a:rPr lang="zh-CN" altLang="en-US"/>
              <a:t>：指定进行训练的数据来源，</a:t>
            </a:r>
            <a:r>
              <a:rPr lang="en-US" altLang="zh-CN"/>
              <a:t>content</a:t>
            </a:r>
            <a:r>
              <a:rPr lang="zh-CN" altLang="en-US"/>
              <a:t>表示是内存数据</a:t>
            </a:r>
            <a:r>
              <a:rPr lang="en-US" altLang="zh-CN"/>
              <a:t>(</a:t>
            </a:r>
            <a:r>
              <a:rPr lang="zh-CN" altLang="en-US"/>
              <a:t>集合数据类型</a:t>
            </a:r>
            <a:r>
              <a:rPr lang="en-US" altLang="zh-CN"/>
              <a:t>)</a:t>
            </a:r>
            <a:r>
              <a:rPr lang="zh-CN" altLang="en-US"/>
              <a:t>，可选参数：</a:t>
            </a:r>
            <a:r>
              <a:rPr lang="en-US" altLang="zh-CN"/>
              <a:t>filename</a:t>
            </a:r>
            <a:r>
              <a:rPr lang="zh-CN" altLang="en-US"/>
              <a:t>、</a:t>
            </a:r>
            <a:r>
              <a:rPr lang="en-US" altLang="zh-CN"/>
              <a:t>file</a:t>
            </a:r>
            <a:r>
              <a:rPr lang="zh-CN" altLang="en-US"/>
              <a:t>、</a:t>
            </a:r>
            <a:r>
              <a:rPr lang="en-US" altLang="zh-CN"/>
              <a:t>content</a:t>
            </a:r>
            <a:r>
              <a:rPr lang="zh-CN" altLang="en-US"/>
              <a:t>，默认</a:t>
            </a:r>
            <a:r>
              <a:rPr lang="en-US" altLang="zh-CN"/>
              <a:t>content</a:t>
            </a:r>
            <a:endParaRPr lang="en-US" altLang="zh-CN"/>
          </a:p>
          <a:p>
            <a:r>
              <a:rPr lang="en-US" altLang="zh-CN"/>
              <a:t>   encoding</a:t>
            </a:r>
            <a:r>
              <a:rPr lang="zh-CN" altLang="en-US"/>
              <a:t>：给定数据的字符集，默认</a:t>
            </a:r>
            <a:r>
              <a:rPr lang="en-US" altLang="zh-CN"/>
              <a:t>utf-8</a:t>
            </a:r>
            <a:endParaRPr lang="en-US" altLang="zh-CN"/>
          </a:p>
          <a:p>
            <a:r>
              <a:rPr lang="en-US" altLang="zh-CN"/>
              <a:t>   decode_error</a:t>
            </a:r>
            <a:r>
              <a:rPr lang="zh-CN" altLang="en-US"/>
              <a:t>：如果数据中存在字符集不对的数据，那么将操作什么方式，默认</a:t>
            </a:r>
            <a:r>
              <a:rPr lang="en-US" altLang="zh-CN"/>
              <a:t>strict</a:t>
            </a:r>
            <a:r>
              <a:rPr lang="zh-CN" altLang="en-US"/>
              <a:t>，严格的，直接报错</a:t>
            </a:r>
            <a:r>
              <a:rPr lang="en-US" altLang="zh-CN"/>
              <a:t>UnicodeDecodeError</a:t>
            </a:r>
            <a:r>
              <a:rPr lang="zh-CN" altLang="en-US"/>
              <a:t>，可选参数：</a:t>
            </a:r>
            <a:r>
              <a:rPr lang="en-US" altLang="zh-CN"/>
              <a:t>strict</a:t>
            </a:r>
            <a:r>
              <a:rPr lang="zh-CN" altLang="en-US"/>
              <a:t>、</a:t>
            </a:r>
            <a:r>
              <a:rPr lang="en-US" altLang="zh-CN"/>
              <a:t>ignore</a:t>
            </a:r>
            <a:r>
              <a:rPr lang="zh-CN" altLang="en-US"/>
              <a:t>、</a:t>
            </a:r>
            <a:r>
              <a:rPr lang="en-US" altLang="zh-CN"/>
              <a:t>replace</a:t>
            </a:r>
            <a:endParaRPr lang="en-US" altLang="zh-CN"/>
          </a:p>
          <a:p>
            <a:r>
              <a:rPr lang="en-US" altLang="zh-CN"/>
              <a:t>   strip_accents</a:t>
            </a:r>
            <a:r>
              <a:rPr lang="zh-CN" altLang="en-US"/>
              <a:t>：给定在预处理阶段进行删除的操作，默认为</a:t>
            </a:r>
            <a:r>
              <a:rPr lang="en-US" altLang="zh-CN"/>
              <a:t>None(</a:t>
            </a:r>
            <a:r>
              <a:rPr lang="zh-CN" altLang="en-US"/>
              <a:t>不进行任何操作</a:t>
            </a:r>
            <a:r>
              <a:rPr lang="en-US" altLang="zh-CN"/>
              <a:t>)</a:t>
            </a:r>
            <a:r>
              <a:rPr lang="zh-CN" altLang="en-US"/>
              <a:t>，可选参数：</a:t>
            </a:r>
            <a:r>
              <a:rPr lang="en-US" altLang="zh-CN"/>
              <a:t>ascii</a:t>
            </a:r>
            <a:r>
              <a:rPr lang="zh-CN" altLang="en-US"/>
              <a:t>、</a:t>
            </a:r>
            <a:r>
              <a:rPr lang="en-US" altLang="zh-CN"/>
              <a:t>unicode</a:t>
            </a:r>
            <a:r>
              <a:rPr lang="zh-CN" altLang="en-US"/>
              <a:t>；</a:t>
            </a:r>
            <a:r>
              <a:rPr lang="en-US" altLang="zh-CN"/>
              <a:t>ascii</a:t>
            </a:r>
            <a:r>
              <a:rPr lang="zh-CN" altLang="en-US"/>
              <a:t>表示进行快速的删除操作，但是只能处理字符数据；</a:t>
            </a:r>
            <a:r>
              <a:rPr lang="en-US" altLang="zh-CN"/>
              <a:t>unicode</a:t>
            </a:r>
            <a:r>
              <a:rPr lang="zh-CN" altLang="en-US"/>
              <a:t>速度会慢一点，但是可以进行任何数据的删除操作。</a:t>
            </a:r>
            <a:endParaRPr lang="zh-CN" altLang="en-US"/>
          </a:p>
          <a:p>
            <a:r>
              <a:rPr lang="zh-CN" altLang="en-US"/>
              <a:t>   </a:t>
            </a:r>
            <a:r>
              <a:rPr lang="en-US" altLang="zh-CN"/>
              <a:t>analyzer</a:t>
            </a:r>
            <a:r>
              <a:rPr lang="zh-CN" altLang="en-US"/>
              <a:t>：给定提取单词的方式，默认</a:t>
            </a:r>
            <a:r>
              <a:rPr lang="en-US" altLang="zh-CN"/>
              <a:t>word</a:t>
            </a:r>
            <a:r>
              <a:rPr lang="zh-CN" altLang="en-US"/>
              <a:t>，可选</a:t>
            </a:r>
            <a:r>
              <a:rPr lang="en-US" altLang="zh-CN"/>
              <a:t>word</a:t>
            </a:r>
            <a:r>
              <a:rPr lang="zh-CN" altLang="en-US"/>
              <a:t>、</a:t>
            </a:r>
            <a:r>
              <a:rPr lang="en-US" altLang="zh-CN"/>
              <a:t>char</a:t>
            </a:r>
            <a:r>
              <a:rPr lang="zh-CN" altLang="en-US"/>
              <a:t>、</a:t>
            </a:r>
            <a:r>
              <a:rPr lang="en-US" altLang="zh-CN"/>
              <a:t>char_wb</a:t>
            </a:r>
            <a:endParaRPr lang="en-US" altLang="zh-CN"/>
          </a:p>
          <a:p>
            <a:r>
              <a:rPr lang="en-US" altLang="zh-CN"/>
              <a:t>   preprocessor</a:t>
            </a:r>
            <a:r>
              <a:rPr lang="zh-CN" altLang="en-US"/>
              <a:t>：预处理器，默认为空</a:t>
            </a:r>
            <a:endParaRPr lang="zh-CN" altLang="en-US"/>
          </a:p>
          <a:p>
            <a:r>
              <a:rPr lang="zh-CN" altLang="en-US"/>
              <a:t>   </a:t>
            </a:r>
            <a:r>
              <a:rPr lang="en-US" altLang="zh-CN"/>
              <a:t>tokenizer</a:t>
            </a:r>
            <a:r>
              <a:rPr lang="zh-CN" altLang="en-US"/>
              <a:t>：</a:t>
            </a:r>
            <a:r>
              <a:rPr lang="en-US" altLang="zh-CN"/>
              <a:t>token</a:t>
            </a:r>
            <a:r>
              <a:rPr lang="zh-CN" altLang="en-US"/>
              <a:t>获取器，默认为空</a:t>
            </a:r>
            <a:endParaRPr lang="zh-CN" altLang="en-US"/>
          </a:p>
          <a:p>
            <a:r>
              <a:rPr lang="zh-CN" altLang="en-US"/>
              <a:t>   </a:t>
            </a:r>
            <a:r>
              <a:rPr lang="en-US" altLang="zh-CN"/>
              <a:t>ngram_range</a:t>
            </a:r>
            <a:r>
              <a:rPr lang="zh-CN" altLang="en-US"/>
              <a:t>：给定分词的</a:t>
            </a:r>
            <a:r>
              <a:rPr lang="en-US" altLang="zh-CN"/>
              <a:t>ngram</a:t>
            </a:r>
            <a:r>
              <a:rPr lang="zh-CN" altLang="en-US"/>
              <a:t>的范围值，默认</a:t>
            </a:r>
            <a:r>
              <a:rPr lang="en-US" altLang="zh-CN"/>
              <a:t>(1,1)</a:t>
            </a:r>
            <a:r>
              <a:rPr lang="zh-CN" altLang="en-US"/>
              <a:t>一般不需要改动</a:t>
            </a:r>
            <a:endParaRPr lang="zh-CN" altLang="en-US"/>
          </a:p>
          <a:p>
            <a:r>
              <a:rPr lang="zh-CN" altLang="en-US"/>
              <a:t>   </a:t>
            </a:r>
            <a:r>
              <a:rPr lang="en-US" altLang="zh-CN"/>
              <a:t>stop_words</a:t>
            </a:r>
            <a:r>
              <a:rPr lang="zh-CN" altLang="en-US"/>
              <a:t>：停止词，当遇到这些词的时候，停止分词操作，可选参数：</a:t>
            </a:r>
            <a:r>
              <a:rPr lang="en-US" altLang="zh-CN"/>
              <a:t>“english”</a:t>
            </a:r>
            <a:r>
              <a:rPr lang="zh-CN" altLang="en-US"/>
              <a:t>、</a:t>
            </a:r>
            <a:r>
              <a:rPr lang="en-US" altLang="zh-CN"/>
              <a:t>list</a:t>
            </a:r>
            <a:r>
              <a:rPr lang="zh-CN" altLang="en-US"/>
              <a:t>、</a:t>
            </a:r>
            <a:r>
              <a:rPr lang="en-US" altLang="zh-CN"/>
              <a:t>None(</a:t>
            </a:r>
            <a:r>
              <a:rPr lang="zh-CN" altLang="en-US"/>
              <a:t>默认</a:t>
            </a:r>
            <a:r>
              <a:rPr lang="en-US" altLang="zh-CN"/>
              <a:t>)</a:t>
            </a:r>
            <a:endParaRPr lang="en-US" altLang="zh-CN"/>
          </a:p>
          <a:p>
            <a:r>
              <a:rPr lang="zh-CN" altLang="en-US"/>
              <a:t>   </a:t>
            </a:r>
            <a:r>
              <a:rPr lang="en-US" altLang="zh-CN"/>
              <a:t>lowercase</a:t>
            </a:r>
            <a:r>
              <a:rPr lang="zh-CN" altLang="en-US"/>
              <a:t>：将所有的字符转换为小写，默认为</a:t>
            </a:r>
            <a:r>
              <a:rPr lang="en-US" altLang="zh-CN"/>
              <a:t>true</a:t>
            </a:r>
            <a:endParaRPr lang="en-US" altLang="zh-CN"/>
          </a:p>
          <a:p>
            <a:r>
              <a:rPr lang="en-US" altLang="zh-CN"/>
              <a:t>   token_pattern</a:t>
            </a:r>
            <a:r>
              <a:rPr lang="zh-CN" altLang="en-US"/>
              <a:t>：单词获取的正则表达式</a:t>
            </a:r>
            <a:r>
              <a:rPr lang="en-US" altLang="zh-CN"/>
              <a:t>,</a:t>
            </a:r>
            <a:r>
              <a:rPr lang="zh-CN" altLang="en-US"/>
              <a:t>默认</a:t>
            </a:r>
            <a:r>
              <a:rPr lang="en-US" altLang="zh-CN"/>
              <a:t>'(?u)\b\w\w+\b'</a:t>
            </a:r>
            <a:r>
              <a:rPr lang="zh-CN" altLang="en-US"/>
              <a:t>， 也就是至少两个字符</a:t>
            </a:r>
            <a:endParaRPr lang="zh-CN" altLang="en-US"/>
          </a:p>
          <a:p>
            <a:r>
              <a:rPr lang="en-US" altLang="zh-CN"/>
              <a:t>   max_df</a:t>
            </a:r>
            <a:r>
              <a:rPr lang="zh-CN" altLang="en-US"/>
              <a:t>：给定构建词汇表过程中，词频高于该值的不将其添加到词汇表中，取值范围</a:t>
            </a:r>
            <a:r>
              <a:rPr lang="en-US" altLang="zh-CN"/>
              <a:t>[0,1]</a:t>
            </a:r>
            <a:r>
              <a:rPr lang="zh-CN" altLang="en-US"/>
              <a:t>，默认</a:t>
            </a:r>
            <a:r>
              <a:rPr lang="en-US" altLang="zh-CN"/>
              <a:t>1.0</a:t>
            </a:r>
            <a:endParaRPr lang="en-US" altLang="zh-CN"/>
          </a:p>
          <a:p>
            <a:r>
              <a:rPr lang="zh-CN" altLang="en-US"/>
              <a:t>   </a:t>
            </a:r>
            <a:r>
              <a:rPr lang="en-US" altLang="zh-CN"/>
              <a:t>min_df</a:t>
            </a:r>
            <a:r>
              <a:rPr lang="zh-CN" altLang="en-US"/>
              <a:t>：给定构建词汇表过程中，词频低于该值的不将其添加到词汇表中，取值范围</a:t>
            </a:r>
            <a:r>
              <a:rPr lang="en-US" altLang="zh-CN"/>
              <a:t>[0,1],</a:t>
            </a:r>
            <a:r>
              <a:rPr lang="zh-CN" altLang="en-US"/>
              <a:t>默认</a:t>
            </a:r>
            <a:r>
              <a:rPr lang="en-US" altLang="zh-CN"/>
              <a:t>1.0</a:t>
            </a:r>
            <a:endParaRPr lang="en-US" altLang="zh-CN"/>
          </a:p>
          <a:p>
            <a:r>
              <a:rPr lang="zh-CN" altLang="en-US"/>
              <a:t>   </a:t>
            </a:r>
            <a:r>
              <a:rPr lang="en-US" altLang="zh-CN"/>
              <a:t>n_features</a:t>
            </a:r>
            <a:r>
              <a:rPr lang="zh-CN" altLang="en-US"/>
              <a:t>：在构建词汇的过程中，给定最多考虑的特征数量，也就是</a:t>
            </a:r>
            <a:r>
              <a:rPr lang="en-US" altLang="zh-CN"/>
              <a:t>hash</a:t>
            </a:r>
            <a:r>
              <a:rPr lang="zh-CN" altLang="en-US"/>
              <a:t>值会对该值取模，默认为</a:t>
            </a:r>
            <a:r>
              <a:rPr lang="en-US" altLang="zh-CN"/>
              <a:t>2^20</a:t>
            </a:r>
            <a:r>
              <a:rPr lang="zh-CN" altLang="en-US"/>
              <a:t>；该值设置这么大的主要目标是了防止碰撞。</a:t>
            </a:r>
            <a:endParaRPr lang="zh-CN" altLang="en-US"/>
          </a:p>
          <a:p>
            <a:r>
              <a:rPr lang="en-US" altLang="zh-CN"/>
              <a:t>   norm: </a:t>
            </a:r>
            <a:r>
              <a:rPr lang="zh-CN" altLang="en-US"/>
              <a:t>给定正则化参数，可选参数</a:t>
            </a:r>
            <a:r>
              <a:rPr lang="en-US" altLang="zh-CN"/>
              <a:t>l1</a:t>
            </a:r>
            <a:r>
              <a:rPr lang="zh-CN" altLang="en-US"/>
              <a:t>、</a:t>
            </a:r>
            <a:r>
              <a:rPr lang="en-US" altLang="zh-CN"/>
              <a:t>l2</a:t>
            </a:r>
            <a:r>
              <a:rPr lang="zh-CN" altLang="en-US"/>
              <a:t>、</a:t>
            </a:r>
            <a:r>
              <a:rPr lang="en-US" altLang="zh-CN"/>
              <a:t>None</a:t>
            </a:r>
            <a:r>
              <a:rPr lang="zh-CN" altLang="en-US"/>
              <a:t>，默认</a:t>
            </a:r>
            <a:r>
              <a:rPr lang="en-US" altLang="zh-CN"/>
              <a:t>l2</a:t>
            </a:r>
            <a:endParaRPr lang="en-US" altLang="zh-CN"/>
          </a:p>
          <a:p>
            <a:r>
              <a:rPr lang="zh-CN" altLang="en-US"/>
              <a:t>   </a:t>
            </a:r>
            <a:r>
              <a:rPr lang="en-US" altLang="zh-CN"/>
              <a:t>binary</a:t>
            </a:r>
            <a:r>
              <a:rPr lang="zh-CN" altLang="en-US"/>
              <a:t>：是否进行二值化，如果设置为</a:t>
            </a:r>
            <a:r>
              <a:rPr lang="en-US" altLang="zh-CN"/>
              <a:t>true</a:t>
            </a:r>
            <a:r>
              <a:rPr lang="zh-CN" altLang="en-US"/>
              <a:t>；那么所有的非零值为</a:t>
            </a:r>
            <a:r>
              <a:rPr lang="en-US" altLang="zh-CN"/>
              <a:t>1</a:t>
            </a:r>
            <a:r>
              <a:rPr lang="zh-CN" altLang="en-US"/>
              <a:t>，默认为</a:t>
            </a:r>
            <a:r>
              <a:rPr lang="en-US" altLang="zh-CN"/>
              <a:t>false</a:t>
            </a:r>
            <a:r>
              <a:rPr lang="zh-CN" altLang="en-US"/>
              <a:t>，其实就是</a:t>
            </a:r>
            <a:r>
              <a:rPr lang="en-US" altLang="zh-CN"/>
              <a:t>SOW</a:t>
            </a:r>
            <a:r>
              <a:rPr lang="zh-CN" altLang="en-US"/>
              <a:t>模型</a:t>
            </a:r>
            <a:endParaRPr lang="zh-CN" altLang="en-US"/>
          </a:p>
          <a:p>
            <a:r>
              <a:rPr lang="zh-CN" altLang="en-US"/>
              <a:t>   </a:t>
            </a:r>
            <a:r>
              <a:rPr lang="en-US" altLang="zh-CN"/>
              <a:t>dtype</a:t>
            </a:r>
            <a:r>
              <a:rPr lang="zh-CN" altLang="en-US"/>
              <a:t>：给定最终返回的稀疏矩阵中，数值数据类型，默认为</a:t>
            </a:r>
            <a:r>
              <a:rPr lang="en-US" altLang="zh-CN"/>
              <a:t>numpy.int64</a:t>
            </a:r>
            <a:endParaRPr lang="en-US" altLang="zh-CN"/>
          </a:p>
          <a:p>
            <a:r>
              <a:rPr lang="en-US" altLang="zh-CN"/>
              <a:t>   non_negative: </a:t>
            </a:r>
            <a:r>
              <a:rPr lang="zh-CN" altLang="en-US"/>
              <a:t>是否将最终结果转换为非负数，默认为</a:t>
            </a:r>
            <a:r>
              <a:rPr lang="en-US" altLang="zh-CN"/>
              <a:t>False</a:t>
            </a:r>
            <a:endParaRPr lang="zh-CN" altLang="en-US"/>
          </a:p>
          <a:p>
            <a:r>
              <a:rPr lang="zh-CN" altLang="en-US"/>
              <a:t>   </a:t>
            </a:r>
            <a:endParaRPr lang="zh-CN" altLang="en-US"/>
          </a:p>
          <a:p>
            <a:r>
              <a:rPr lang="zh-CN" altLang="en-US"/>
              <a:t>方法说明：</a:t>
            </a:r>
            <a:endParaRPr lang="zh-CN" altLang="en-US"/>
          </a:p>
          <a:p>
            <a:r>
              <a:rPr lang="zh-CN" altLang="en-US"/>
              <a:t>   </a:t>
            </a:r>
            <a:r>
              <a:rPr lang="en-US" altLang="zh-CN"/>
              <a:t>fit</a:t>
            </a:r>
            <a:r>
              <a:rPr lang="zh-CN" altLang="en-US"/>
              <a:t>：基于给定文档数据进行模型构建</a:t>
            </a:r>
            <a:endParaRPr lang="zh-CN" altLang="en-US"/>
          </a:p>
          <a:p>
            <a:r>
              <a:rPr lang="zh-CN" altLang="en-US"/>
              <a:t>   </a:t>
            </a:r>
            <a:r>
              <a:rPr lang="en-US" altLang="zh-CN"/>
              <a:t>fit_transform</a:t>
            </a:r>
            <a:r>
              <a:rPr lang="zh-CN" altLang="en-US"/>
              <a:t>：基于的文档数据进行模型构建，并将文档数据转换为稀疏矩阵</a:t>
            </a:r>
            <a:r>
              <a:rPr lang="en-US" altLang="zh-CN"/>
              <a:t>(</a:t>
            </a:r>
            <a:r>
              <a:rPr lang="zh-CN" altLang="en-US"/>
              <a:t>特征向量矩阵</a:t>
            </a:r>
            <a:r>
              <a:rPr lang="en-US" altLang="zh-CN"/>
              <a:t>)</a:t>
            </a:r>
            <a:endParaRPr lang="zh-CN" altLang="en-US"/>
          </a:p>
          <a:p>
            <a:r>
              <a:rPr lang="zh-CN" altLang="en-US"/>
              <a:t>   </a:t>
            </a:r>
            <a:r>
              <a:rPr lang="en-US" altLang="zh-CN"/>
              <a:t>get_stop_words:</a:t>
            </a:r>
            <a:r>
              <a:rPr lang="zh-CN" altLang="en-US"/>
              <a:t>获取停止词列表</a:t>
            </a:r>
            <a:endParaRPr lang="zh-CN" altLang="en-US"/>
          </a:p>
          <a:p>
            <a:r>
              <a:rPr lang="zh-CN" altLang="en-US"/>
              <a:t>   </a:t>
            </a:r>
            <a:r>
              <a:rPr lang="en-US" altLang="zh-CN"/>
              <a:t>transform: </a:t>
            </a:r>
            <a:r>
              <a:rPr lang="zh-CN" altLang="en-US"/>
              <a:t>基于构建好的模型对文本数据进行特征向量转换。</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参数说明：</a:t>
            </a:r>
            <a:endParaRPr lang="zh-CN" altLang="en-US"/>
          </a:p>
          <a:p>
            <a:r>
              <a:rPr lang="zh-CN" altLang="en-US">
                <a:sym typeface="+mn-ea"/>
              </a:rPr>
              <a:t>   </a:t>
            </a:r>
            <a:r>
              <a:rPr lang="en-US" altLang="zh-CN">
                <a:sym typeface="+mn-ea"/>
              </a:rPr>
              <a:t>input</a:t>
            </a:r>
            <a:r>
              <a:rPr lang="zh-CN" altLang="en-US">
                <a:sym typeface="+mn-ea"/>
              </a:rPr>
              <a:t>：指定进行训练的数据来源，</a:t>
            </a:r>
            <a:r>
              <a:rPr lang="en-US" altLang="zh-CN">
                <a:sym typeface="+mn-ea"/>
              </a:rPr>
              <a:t>content</a:t>
            </a:r>
            <a:r>
              <a:rPr lang="zh-CN" altLang="en-US">
                <a:sym typeface="+mn-ea"/>
              </a:rPr>
              <a:t>表示是内存数据</a:t>
            </a:r>
            <a:r>
              <a:rPr lang="en-US" altLang="zh-CN">
                <a:sym typeface="+mn-ea"/>
              </a:rPr>
              <a:t>(</a:t>
            </a:r>
            <a:r>
              <a:rPr lang="zh-CN" altLang="en-US">
                <a:sym typeface="+mn-ea"/>
              </a:rPr>
              <a:t>集合数据类型</a:t>
            </a:r>
            <a:r>
              <a:rPr lang="en-US" altLang="zh-CN">
                <a:sym typeface="+mn-ea"/>
              </a:rPr>
              <a:t>)</a:t>
            </a:r>
            <a:r>
              <a:rPr lang="zh-CN" altLang="en-US">
                <a:sym typeface="+mn-ea"/>
              </a:rPr>
              <a:t>，可选参数：</a:t>
            </a:r>
            <a:r>
              <a:rPr lang="en-US" altLang="zh-CN">
                <a:sym typeface="+mn-ea"/>
              </a:rPr>
              <a:t>filename</a:t>
            </a:r>
            <a:r>
              <a:rPr lang="zh-CN" altLang="en-US">
                <a:sym typeface="+mn-ea"/>
              </a:rPr>
              <a:t>、</a:t>
            </a:r>
            <a:r>
              <a:rPr lang="en-US" altLang="zh-CN">
                <a:sym typeface="+mn-ea"/>
              </a:rPr>
              <a:t>file</a:t>
            </a:r>
            <a:r>
              <a:rPr lang="zh-CN" altLang="en-US">
                <a:sym typeface="+mn-ea"/>
              </a:rPr>
              <a:t>、</a:t>
            </a:r>
            <a:r>
              <a:rPr lang="en-US" altLang="zh-CN">
                <a:sym typeface="+mn-ea"/>
              </a:rPr>
              <a:t>content</a:t>
            </a:r>
            <a:r>
              <a:rPr lang="zh-CN" altLang="en-US">
                <a:sym typeface="+mn-ea"/>
              </a:rPr>
              <a:t>，默认</a:t>
            </a:r>
            <a:r>
              <a:rPr lang="en-US" altLang="zh-CN">
                <a:sym typeface="+mn-ea"/>
              </a:rPr>
              <a:t>content</a:t>
            </a:r>
            <a:endParaRPr lang="en-US" altLang="zh-CN"/>
          </a:p>
          <a:p>
            <a:r>
              <a:rPr lang="en-US" altLang="zh-CN">
                <a:sym typeface="+mn-ea"/>
              </a:rPr>
              <a:t>   encoding</a:t>
            </a:r>
            <a:r>
              <a:rPr lang="zh-CN" altLang="en-US">
                <a:sym typeface="+mn-ea"/>
              </a:rPr>
              <a:t>：给定数据的字符集，默认</a:t>
            </a:r>
            <a:r>
              <a:rPr lang="en-US" altLang="zh-CN">
                <a:sym typeface="+mn-ea"/>
              </a:rPr>
              <a:t>utf-8</a:t>
            </a:r>
            <a:endParaRPr lang="en-US" altLang="zh-CN"/>
          </a:p>
          <a:p>
            <a:r>
              <a:rPr lang="en-US" altLang="zh-CN">
                <a:sym typeface="+mn-ea"/>
              </a:rPr>
              <a:t>   decode_error</a:t>
            </a:r>
            <a:r>
              <a:rPr lang="zh-CN" altLang="en-US">
                <a:sym typeface="+mn-ea"/>
              </a:rPr>
              <a:t>：如果数据中存在字符集不对的数据，那么将操作什么方式，默认</a:t>
            </a:r>
            <a:r>
              <a:rPr lang="en-US" altLang="zh-CN">
                <a:sym typeface="+mn-ea"/>
              </a:rPr>
              <a:t>strict</a:t>
            </a:r>
            <a:r>
              <a:rPr lang="zh-CN" altLang="en-US">
                <a:sym typeface="+mn-ea"/>
              </a:rPr>
              <a:t>，严格的，直接报错</a:t>
            </a:r>
            <a:r>
              <a:rPr lang="en-US" altLang="zh-CN">
                <a:sym typeface="+mn-ea"/>
              </a:rPr>
              <a:t>UnicodeDecodeError</a:t>
            </a:r>
            <a:r>
              <a:rPr lang="zh-CN" altLang="en-US">
                <a:sym typeface="+mn-ea"/>
              </a:rPr>
              <a:t>，可选参数：</a:t>
            </a:r>
            <a:r>
              <a:rPr lang="en-US" altLang="zh-CN">
                <a:sym typeface="+mn-ea"/>
              </a:rPr>
              <a:t>strict</a:t>
            </a:r>
            <a:r>
              <a:rPr lang="zh-CN" altLang="en-US">
                <a:sym typeface="+mn-ea"/>
              </a:rPr>
              <a:t>、</a:t>
            </a:r>
            <a:r>
              <a:rPr lang="en-US" altLang="zh-CN">
                <a:sym typeface="+mn-ea"/>
              </a:rPr>
              <a:t>ignore</a:t>
            </a:r>
            <a:r>
              <a:rPr lang="zh-CN" altLang="en-US">
                <a:sym typeface="+mn-ea"/>
              </a:rPr>
              <a:t>、</a:t>
            </a:r>
            <a:r>
              <a:rPr lang="en-US" altLang="zh-CN">
                <a:sym typeface="+mn-ea"/>
              </a:rPr>
              <a:t>replace</a:t>
            </a:r>
            <a:endParaRPr lang="en-US" altLang="zh-CN"/>
          </a:p>
          <a:p>
            <a:r>
              <a:rPr lang="en-US" altLang="zh-CN">
                <a:sym typeface="+mn-ea"/>
              </a:rPr>
              <a:t>   strip_accents</a:t>
            </a:r>
            <a:r>
              <a:rPr lang="zh-CN" altLang="en-US">
                <a:sym typeface="+mn-ea"/>
              </a:rPr>
              <a:t>：给定在预处理阶段进行删除的操作，默认为</a:t>
            </a:r>
            <a:r>
              <a:rPr lang="en-US" altLang="zh-CN">
                <a:sym typeface="+mn-ea"/>
              </a:rPr>
              <a:t>None(</a:t>
            </a:r>
            <a:r>
              <a:rPr lang="zh-CN" altLang="en-US">
                <a:sym typeface="+mn-ea"/>
              </a:rPr>
              <a:t>不进行任何操作</a:t>
            </a:r>
            <a:r>
              <a:rPr lang="en-US" altLang="zh-CN">
                <a:sym typeface="+mn-ea"/>
              </a:rPr>
              <a:t>)</a:t>
            </a:r>
            <a:r>
              <a:rPr lang="zh-CN" altLang="en-US">
                <a:sym typeface="+mn-ea"/>
              </a:rPr>
              <a:t>，可选参数：</a:t>
            </a:r>
            <a:r>
              <a:rPr lang="en-US" altLang="zh-CN">
                <a:sym typeface="+mn-ea"/>
              </a:rPr>
              <a:t>ascii</a:t>
            </a:r>
            <a:r>
              <a:rPr lang="zh-CN" altLang="en-US">
                <a:sym typeface="+mn-ea"/>
              </a:rPr>
              <a:t>、</a:t>
            </a:r>
            <a:r>
              <a:rPr lang="en-US" altLang="zh-CN">
                <a:sym typeface="+mn-ea"/>
              </a:rPr>
              <a:t>unicode</a:t>
            </a:r>
            <a:r>
              <a:rPr lang="zh-CN" altLang="en-US">
                <a:sym typeface="+mn-ea"/>
              </a:rPr>
              <a:t>；</a:t>
            </a:r>
            <a:r>
              <a:rPr lang="en-US" altLang="zh-CN">
                <a:sym typeface="+mn-ea"/>
              </a:rPr>
              <a:t>ascii</a:t>
            </a:r>
            <a:r>
              <a:rPr lang="zh-CN" altLang="en-US">
                <a:sym typeface="+mn-ea"/>
              </a:rPr>
              <a:t>表示进行快速的删除操作，但是只能处理字符数据；</a:t>
            </a:r>
            <a:r>
              <a:rPr lang="en-US" altLang="zh-CN">
                <a:sym typeface="+mn-ea"/>
              </a:rPr>
              <a:t>unicode</a:t>
            </a:r>
            <a:r>
              <a:rPr lang="zh-CN" altLang="en-US">
                <a:sym typeface="+mn-ea"/>
              </a:rPr>
              <a:t>速度会慢一点，但是可以进行任何数据的删除操作。</a:t>
            </a:r>
            <a:endParaRPr lang="zh-CN" altLang="en-US"/>
          </a:p>
          <a:p>
            <a:r>
              <a:rPr lang="zh-CN" altLang="en-US">
                <a:sym typeface="+mn-ea"/>
              </a:rPr>
              <a:t>   </a:t>
            </a:r>
            <a:r>
              <a:rPr lang="en-US" altLang="zh-CN">
                <a:sym typeface="+mn-ea"/>
              </a:rPr>
              <a:t>analyzer</a:t>
            </a:r>
            <a:r>
              <a:rPr lang="zh-CN" altLang="en-US">
                <a:sym typeface="+mn-ea"/>
              </a:rPr>
              <a:t>：给定提取单词的方式，默认</a:t>
            </a:r>
            <a:r>
              <a:rPr lang="en-US" altLang="zh-CN">
                <a:sym typeface="+mn-ea"/>
              </a:rPr>
              <a:t>word</a:t>
            </a:r>
            <a:r>
              <a:rPr lang="zh-CN" altLang="en-US">
                <a:sym typeface="+mn-ea"/>
              </a:rPr>
              <a:t>，可选</a:t>
            </a:r>
            <a:r>
              <a:rPr lang="en-US" altLang="zh-CN">
                <a:sym typeface="+mn-ea"/>
              </a:rPr>
              <a:t>word</a:t>
            </a:r>
            <a:r>
              <a:rPr lang="zh-CN" altLang="en-US">
                <a:sym typeface="+mn-ea"/>
              </a:rPr>
              <a:t>、</a:t>
            </a:r>
            <a:r>
              <a:rPr lang="en-US" altLang="zh-CN">
                <a:sym typeface="+mn-ea"/>
              </a:rPr>
              <a:t>char</a:t>
            </a:r>
            <a:r>
              <a:rPr lang="zh-CN" altLang="en-US">
                <a:sym typeface="+mn-ea"/>
              </a:rPr>
              <a:t>、</a:t>
            </a:r>
            <a:r>
              <a:rPr lang="en-US" altLang="zh-CN">
                <a:sym typeface="+mn-ea"/>
              </a:rPr>
              <a:t>char_wb</a:t>
            </a:r>
            <a:endParaRPr lang="en-US" altLang="zh-CN"/>
          </a:p>
          <a:p>
            <a:r>
              <a:rPr lang="en-US" altLang="zh-CN">
                <a:sym typeface="+mn-ea"/>
              </a:rPr>
              <a:t>   preprocessor</a:t>
            </a:r>
            <a:r>
              <a:rPr lang="zh-CN" altLang="en-US">
                <a:sym typeface="+mn-ea"/>
              </a:rPr>
              <a:t>：预处理器，默认为空</a:t>
            </a:r>
            <a:endParaRPr lang="zh-CN" altLang="en-US"/>
          </a:p>
          <a:p>
            <a:r>
              <a:rPr lang="zh-CN" altLang="en-US">
                <a:sym typeface="+mn-ea"/>
              </a:rPr>
              <a:t>   </a:t>
            </a:r>
            <a:r>
              <a:rPr lang="en-US" altLang="zh-CN">
                <a:sym typeface="+mn-ea"/>
              </a:rPr>
              <a:t>tokenizer</a:t>
            </a:r>
            <a:r>
              <a:rPr lang="zh-CN" altLang="en-US">
                <a:sym typeface="+mn-ea"/>
              </a:rPr>
              <a:t>：</a:t>
            </a:r>
            <a:r>
              <a:rPr lang="en-US" altLang="zh-CN">
                <a:sym typeface="+mn-ea"/>
              </a:rPr>
              <a:t>token</a:t>
            </a:r>
            <a:r>
              <a:rPr lang="zh-CN" altLang="en-US">
                <a:sym typeface="+mn-ea"/>
              </a:rPr>
              <a:t>获取器，默认为空</a:t>
            </a:r>
            <a:endParaRPr lang="zh-CN" altLang="en-US"/>
          </a:p>
          <a:p>
            <a:r>
              <a:rPr lang="zh-CN" altLang="en-US">
                <a:sym typeface="+mn-ea"/>
              </a:rPr>
              <a:t>   </a:t>
            </a:r>
            <a:r>
              <a:rPr lang="en-US" altLang="zh-CN">
                <a:sym typeface="+mn-ea"/>
              </a:rPr>
              <a:t>ngram_range</a:t>
            </a:r>
            <a:r>
              <a:rPr lang="zh-CN" altLang="en-US">
                <a:sym typeface="+mn-ea"/>
              </a:rPr>
              <a:t>：给定分词的</a:t>
            </a:r>
            <a:r>
              <a:rPr lang="en-US" altLang="zh-CN">
                <a:sym typeface="+mn-ea"/>
              </a:rPr>
              <a:t>ngram</a:t>
            </a:r>
            <a:r>
              <a:rPr lang="zh-CN" altLang="en-US">
                <a:sym typeface="+mn-ea"/>
              </a:rPr>
              <a:t>的范围值，默认</a:t>
            </a:r>
            <a:r>
              <a:rPr lang="en-US" altLang="zh-CN">
                <a:sym typeface="+mn-ea"/>
              </a:rPr>
              <a:t>(1,1)</a:t>
            </a:r>
            <a:r>
              <a:rPr lang="zh-CN" altLang="en-US">
                <a:sym typeface="+mn-ea"/>
              </a:rPr>
              <a:t>一般不需要改动</a:t>
            </a:r>
            <a:endParaRPr lang="zh-CN" altLang="en-US"/>
          </a:p>
          <a:p>
            <a:r>
              <a:rPr lang="zh-CN" altLang="en-US">
                <a:sym typeface="+mn-ea"/>
              </a:rPr>
              <a:t>   </a:t>
            </a:r>
            <a:r>
              <a:rPr lang="en-US" altLang="zh-CN">
                <a:sym typeface="+mn-ea"/>
              </a:rPr>
              <a:t>stop_words</a:t>
            </a:r>
            <a:r>
              <a:rPr lang="zh-CN" altLang="en-US">
                <a:sym typeface="+mn-ea"/>
              </a:rPr>
              <a:t>：停止词，当遇到这些词的时候，停止分词操作，可选参数：</a:t>
            </a:r>
            <a:r>
              <a:rPr lang="en-US" altLang="zh-CN">
                <a:sym typeface="+mn-ea"/>
              </a:rPr>
              <a:t>“english”</a:t>
            </a:r>
            <a:r>
              <a:rPr lang="zh-CN" altLang="en-US">
                <a:sym typeface="+mn-ea"/>
              </a:rPr>
              <a:t>、</a:t>
            </a:r>
            <a:r>
              <a:rPr lang="en-US" altLang="zh-CN">
                <a:sym typeface="+mn-ea"/>
              </a:rPr>
              <a:t>list</a:t>
            </a:r>
            <a:r>
              <a:rPr lang="zh-CN" altLang="en-US">
                <a:sym typeface="+mn-ea"/>
              </a:rPr>
              <a:t>、</a:t>
            </a:r>
            <a:r>
              <a:rPr lang="en-US" altLang="zh-CN">
                <a:sym typeface="+mn-ea"/>
              </a:rPr>
              <a:t>None(</a:t>
            </a:r>
            <a:r>
              <a:rPr lang="zh-CN" altLang="en-US">
                <a:sym typeface="+mn-ea"/>
              </a:rPr>
              <a:t>默认</a:t>
            </a:r>
            <a:r>
              <a:rPr lang="en-US" altLang="zh-CN">
                <a:sym typeface="+mn-ea"/>
              </a:rPr>
              <a:t>)</a:t>
            </a:r>
            <a:endParaRPr lang="en-US" altLang="zh-CN"/>
          </a:p>
          <a:p>
            <a:r>
              <a:rPr lang="zh-CN" altLang="en-US">
                <a:sym typeface="+mn-ea"/>
              </a:rPr>
              <a:t>   </a:t>
            </a:r>
            <a:r>
              <a:rPr lang="en-US" altLang="zh-CN">
                <a:sym typeface="+mn-ea"/>
              </a:rPr>
              <a:t>lowercase</a:t>
            </a:r>
            <a:r>
              <a:rPr lang="zh-CN" altLang="en-US">
                <a:sym typeface="+mn-ea"/>
              </a:rPr>
              <a:t>：将所有的字符转换为小写，默认为</a:t>
            </a:r>
            <a:r>
              <a:rPr lang="en-US" altLang="zh-CN">
                <a:sym typeface="+mn-ea"/>
              </a:rPr>
              <a:t>true</a:t>
            </a:r>
            <a:endParaRPr lang="en-US" altLang="zh-CN"/>
          </a:p>
          <a:p>
            <a:r>
              <a:rPr lang="en-US" altLang="zh-CN">
                <a:sym typeface="+mn-ea"/>
              </a:rPr>
              <a:t>   token_pattern</a:t>
            </a:r>
            <a:r>
              <a:rPr lang="zh-CN" altLang="en-US">
                <a:sym typeface="+mn-ea"/>
              </a:rPr>
              <a:t>：单词获取的正则表达式</a:t>
            </a:r>
            <a:r>
              <a:rPr lang="en-US" altLang="zh-CN">
                <a:sym typeface="+mn-ea"/>
              </a:rPr>
              <a:t>,</a:t>
            </a:r>
            <a:r>
              <a:rPr lang="zh-CN" altLang="en-US">
                <a:sym typeface="+mn-ea"/>
              </a:rPr>
              <a:t>默认</a:t>
            </a:r>
            <a:r>
              <a:rPr lang="en-US" altLang="zh-CN">
                <a:sym typeface="+mn-ea"/>
              </a:rPr>
              <a:t>'(?u)\b\w\w+\b'</a:t>
            </a:r>
            <a:r>
              <a:rPr lang="zh-CN" altLang="en-US">
                <a:sym typeface="+mn-ea"/>
              </a:rPr>
              <a:t>， 也就是至少两个字符</a:t>
            </a:r>
            <a:endParaRPr lang="zh-CN" altLang="en-US"/>
          </a:p>
          <a:p>
            <a:r>
              <a:rPr lang="en-US" altLang="zh-CN">
                <a:sym typeface="+mn-ea"/>
              </a:rPr>
              <a:t>   max_df</a:t>
            </a:r>
            <a:r>
              <a:rPr lang="zh-CN" altLang="en-US">
                <a:sym typeface="+mn-ea"/>
              </a:rPr>
              <a:t>：给定构建词汇表过程中，词频高于该值的不将其添加到词汇表中，取值范围</a:t>
            </a:r>
            <a:r>
              <a:rPr lang="en-US" altLang="zh-CN">
                <a:sym typeface="+mn-ea"/>
              </a:rPr>
              <a:t>[0,1]</a:t>
            </a:r>
            <a:r>
              <a:rPr lang="zh-CN" altLang="en-US">
                <a:sym typeface="+mn-ea"/>
              </a:rPr>
              <a:t>，默认</a:t>
            </a:r>
            <a:r>
              <a:rPr lang="en-US" altLang="zh-CN">
                <a:sym typeface="+mn-ea"/>
              </a:rPr>
              <a:t>1.0</a:t>
            </a:r>
            <a:endParaRPr lang="en-US" altLang="zh-CN"/>
          </a:p>
          <a:p>
            <a:r>
              <a:rPr lang="zh-CN" altLang="en-US">
                <a:sym typeface="+mn-ea"/>
              </a:rPr>
              <a:t>   </a:t>
            </a:r>
            <a:r>
              <a:rPr lang="en-US" altLang="zh-CN">
                <a:sym typeface="+mn-ea"/>
              </a:rPr>
              <a:t>min_df</a:t>
            </a:r>
            <a:r>
              <a:rPr lang="zh-CN" altLang="en-US">
                <a:sym typeface="+mn-ea"/>
              </a:rPr>
              <a:t>：给定构建词汇表过程中，词频低于该值的不将其添加到词汇表中，取值范围</a:t>
            </a:r>
            <a:r>
              <a:rPr lang="en-US" altLang="zh-CN">
                <a:sym typeface="+mn-ea"/>
              </a:rPr>
              <a:t>[0,1],</a:t>
            </a:r>
            <a:r>
              <a:rPr lang="zh-CN" altLang="en-US">
                <a:sym typeface="+mn-ea"/>
              </a:rPr>
              <a:t>默认</a:t>
            </a:r>
            <a:r>
              <a:rPr lang="en-US" altLang="zh-CN">
                <a:sym typeface="+mn-ea"/>
              </a:rPr>
              <a:t>1.0</a:t>
            </a:r>
            <a:endParaRPr lang="en-US" altLang="zh-CN"/>
          </a:p>
          <a:p>
            <a:r>
              <a:rPr lang="zh-CN" altLang="en-US">
                <a:sym typeface="+mn-ea"/>
              </a:rPr>
              <a:t>   </a:t>
            </a:r>
            <a:r>
              <a:rPr lang="en-US" altLang="zh-CN">
                <a:sym typeface="+mn-ea"/>
              </a:rPr>
              <a:t>max_features</a:t>
            </a:r>
            <a:r>
              <a:rPr lang="zh-CN" altLang="en-US">
                <a:sym typeface="+mn-ea"/>
              </a:rPr>
              <a:t>：在构建词汇的过程中，最多考虑的特征数量，默认为</a:t>
            </a:r>
            <a:r>
              <a:rPr lang="en-US" altLang="zh-CN">
                <a:sym typeface="+mn-ea"/>
              </a:rPr>
              <a:t>None</a:t>
            </a:r>
            <a:r>
              <a:rPr lang="zh-CN" altLang="en-US">
                <a:sym typeface="+mn-ea"/>
              </a:rPr>
              <a:t>；当</a:t>
            </a:r>
            <a:r>
              <a:rPr lang="en-US" altLang="zh-CN">
                <a:sym typeface="+mn-ea"/>
              </a:rPr>
              <a:t>vocabulary</a:t>
            </a:r>
            <a:r>
              <a:rPr lang="zh-CN" altLang="en-US">
                <a:sym typeface="+mn-ea"/>
              </a:rPr>
              <a:t>非</a:t>
            </a:r>
            <a:r>
              <a:rPr lang="en-US" altLang="zh-CN">
                <a:sym typeface="+mn-ea"/>
              </a:rPr>
              <a:t>None</a:t>
            </a:r>
            <a:r>
              <a:rPr lang="zh-CN" altLang="en-US">
                <a:sym typeface="+mn-ea"/>
              </a:rPr>
              <a:t>的情况，该参数无效</a:t>
            </a:r>
            <a:endParaRPr lang="zh-CN" altLang="en-US"/>
          </a:p>
          <a:p>
            <a:r>
              <a:rPr lang="en-US" altLang="zh-CN">
                <a:sym typeface="+mn-ea"/>
              </a:rPr>
              <a:t>   vocabulary</a:t>
            </a:r>
            <a:r>
              <a:rPr lang="zh-CN" altLang="en-US">
                <a:sym typeface="+mn-ea"/>
              </a:rPr>
              <a:t>：给定的词汇表，如果不给定词汇表，那么从输入数据中构建词汇表</a:t>
            </a:r>
            <a:endParaRPr lang="zh-CN" altLang="en-US"/>
          </a:p>
          <a:p>
            <a:r>
              <a:rPr lang="zh-CN" altLang="en-US">
                <a:sym typeface="+mn-ea"/>
              </a:rPr>
              <a:t>   </a:t>
            </a:r>
            <a:r>
              <a:rPr lang="en-US" altLang="zh-CN">
                <a:sym typeface="+mn-ea"/>
              </a:rPr>
              <a:t>binary</a:t>
            </a:r>
            <a:r>
              <a:rPr lang="zh-CN" altLang="en-US">
                <a:sym typeface="+mn-ea"/>
              </a:rPr>
              <a:t>：是否进行二值化，如果设置为</a:t>
            </a:r>
            <a:r>
              <a:rPr lang="en-US" altLang="zh-CN">
                <a:sym typeface="+mn-ea"/>
              </a:rPr>
              <a:t>true</a:t>
            </a:r>
            <a:r>
              <a:rPr lang="zh-CN" altLang="en-US">
                <a:sym typeface="+mn-ea"/>
              </a:rPr>
              <a:t>；那么所有的非零值为</a:t>
            </a:r>
            <a:r>
              <a:rPr lang="en-US" altLang="zh-CN">
                <a:sym typeface="+mn-ea"/>
              </a:rPr>
              <a:t>1</a:t>
            </a:r>
            <a:r>
              <a:rPr lang="zh-CN" altLang="en-US">
                <a:sym typeface="+mn-ea"/>
              </a:rPr>
              <a:t>，默认为</a:t>
            </a:r>
            <a:r>
              <a:rPr lang="en-US" altLang="zh-CN">
                <a:sym typeface="+mn-ea"/>
              </a:rPr>
              <a:t>false</a:t>
            </a:r>
            <a:r>
              <a:rPr lang="zh-CN" altLang="en-US">
                <a:sym typeface="+mn-ea"/>
              </a:rPr>
              <a:t>，其实就是</a:t>
            </a:r>
            <a:r>
              <a:rPr lang="en-US" altLang="zh-CN">
                <a:sym typeface="+mn-ea"/>
              </a:rPr>
              <a:t>SOW</a:t>
            </a:r>
            <a:r>
              <a:rPr lang="zh-CN" altLang="en-US">
                <a:sym typeface="+mn-ea"/>
              </a:rPr>
              <a:t>模型</a:t>
            </a:r>
            <a:endParaRPr lang="zh-CN" altLang="en-US"/>
          </a:p>
          <a:p>
            <a:r>
              <a:rPr lang="zh-CN" altLang="en-US">
                <a:sym typeface="+mn-ea"/>
              </a:rPr>
              <a:t>   </a:t>
            </a:r>
            <a:r>
              <a:rPr lang="en-US" altLang="zh-CN">
                <a:sym typeface="+mn-ea"/>
              </a:rPr>
              <a:t>dtype</a:t>
            </a:r>
            <a:r>
              <a:rPr lang="zh-CN" altLang="en-US">
                <a:sym typeface="+mn-ea"/>
              </a:rPr>
              <a:t>：给定最终返回的稀疏矩阵中，数值数据类型，默认为</a:t>
            </a:r>
            <a:r>
              <a:rPr lang="en-US" altLang="zh-CN">
                <a:sym typeface="+mn-ea"/>
              </a:rPr>
              <a:t>numpy.int64</a:t>
            </a:r>
            <a:endParaRPr lang="en-US" altLang="zh-CN">
              <a:sym typeface="+mn-ea"/>
            </a:endParaRPr>
          </a:p>
          <a:p>
            <a:r>
              <a:rPr lang="en-US" altLang="zh-CN">
                <a:sym typeface="+mn-ea"/>
              </a:rPr>
              <a:t>   norm: </a:t>
            </a:r>
            <a:r>
              <a:rPr lang="zh-CN" altLang="en-US">
                <a:sym typeface="+mn-ea"/>
              </a:rPr>
              <a:t>给定正则化参数，可选参数</a:t>
            </a:r>
            <a:r>
              <a:rPr lang="en-US" altLang="zh-CN">
                <a:sym typeface="+mn-ea"/>
              </a:rPr>
              <a:t>l1</a:t>
            </a:r>
            <a:r>
              <a:rPr lang="zh-CN" altLang="en-US">
                <a:sym typeface="+mn-ea"/>
              </a:rPr>
              <a:t>、</a:t>
            </a:r>
            <a:r>
              <a:rPr lang="en-US" altLang="zh-CN">
                <a:sym typeface="+mn-ea"/>
              </a:rPr>
              <a:t>l2</a:t>
            </a:r>
            <a:r>
              <a:rPr lang="zh-CN" altLang="en-US">
                <a:sym typeface="+mn-ea"/>
              </a:rPr>
              <a:t>、</a:t>
            </a:r>
            <a:r>
              <a:rPr lang="en-US" altLang="zh-CN">
                <a:sym typeface="+mn-ea"/>
              </a:rPr>
              <a:t>None</a:t>
            </a:r>
            <a:r>
              <a:rPr lang="zh-CN" altLang="en-US">
                <a:sym typeface="+mn-ea"/>
              </a:rPr>
              <a:t>，默认</a:t>
            </a:r>
            <a:r>
              <a:rPr lang="en-US" altLang="zh-CN">
                <a:sym typeface="+mn-ea"/>
              </a:rPr>
              <a:t>l2</a:t>
            </a:r>
            <a:endParaRPr lang="en-US" altLang="zh-CN">
              <a:sym typeface="+mn-ea"/>
            </a:endParaRPr>
          </a:p>
          <a:p>
            <a:r>
              <a:rPr lang="en-US" altLang="zh-CN">
                <a:sym typeface="+mn-ea"/>
              </a:rPr>
              <a:t>   use_idf</a:t>
            </a:r>
            <a:r>
              <a:rPr lang="zh-CN" altLang="en-US">
                <a:sym typeface="+mn-ea"/>
              </a:rPr>
              <a:t>：是否使用</a:t>
            </a:r>
            <a:r>
              <a:rPr lang="en-US" altLang="zh-CN">
                <a:sym typeface="+mn-ea"/>
              </a:rPr>
              <a:t>idf</a:t>
            </a:r>
            <a:r>
              <a:rPr lang="zh-CN" altLang="en-US">
                <a:sym typeface="+mn-ea"/>
              </a:rPr>
              <a:t>操作，默认为</a:t>
            </a:r>
            <a:r>
              <a:rPr lang="en-US" altLang="zh-CN">
                <a:sym typeface="+mn-ea"/>
              </a:rPr>
              <a:t>True</a:t>
            </a:r>
            <a:endParaRPr lang="en-US" altLang="zh-CN">
              <a:sym typeface="+mn-ea"/>
            </a:endParaRPr>
          </a:p>
          <a:p>
            <a:r>
              <a:rPr lang="en-US" altLang="zh-CN">
                <a:sym typeface="+mn-ea"/>
              </a:rPr>
              <a:t>   smooth_idf</a:t>
            </a:r>
            <a:r>
              <a:rPr lang="zh-CN" altLang="en-US">
                <a:sym typeface="+mn-ea"/>
              </a:rPr>
              <a:t>：是否给文档频率添加一个权重，防止出现</a:t>
            </a:r>
            <a:r>
              <a:rPr lang="en-US" altLang="zh-CN">
                <a:sym typeface="+mn-ea"/>
              </a:rPr>
              <a:t>0</a:t>
            </a:r>
            <a:r>
              <a:rPr lang="zh-CN" altLang="en-US">
                <a:sym typeface="+mn-ea"/>
              </a:rPr>
              <a:t>分割，默认为</a:t>
            </a:r>
            <a:r>
              <a:rPr lang="en-US" altLang="zh-CN">
                <a:sym typeface="+mn-ea"/>
              </a:rPr>
              <a:t>True</a:t>
            </a:r>
            <a:endParaRPr lang="en-US" altLang="zh-CN">
              <a:sym typeface="+mn-ea"/>
            </a:endParaRPr>
          </a:p>
          <a:p>
            <a:r>
              <a:rPr lang="en-US" altLang="zh-CN">
                <a:sym typeface="+mn-ea"/>
              </a:rPr>
              <a:t>   sublinear_tf</a:t>
            </a:r>
            <a:r>
              <a:rPr lang="zh-CN" altLang="en-US">
                <a:sym typeface="+mn-ea"/>
              </a:rPr>
              <a:t>：应用线性</a:t>
            </a:r>
            <a:r>
              <a:rPr lang="en-US" altLang="zh-CN">
                <a:sym typeface="+mn-ea"/>
              </a:rPr>
              <a:t>tf</a:t>
            </a:r>
            <a:r>
              <a:rPr lang="zh-CN" altLang="en-US">
                <a:sym typeface="+mn-ea"/>
              </a:rPr>
              <a:t>转换，将</a:t>
            </a:r>
            <a:r>
              <a:rPr lang="en-US" altLang="zh-CN">
                <a:sym typeface="+mn-ea"/>
              </a:rPr>
              <a:t>tf</a:t>
            </a:r>
            <a:r>
              <a:rPr lang="zh-CN" altLang="en-US">
                <a:sym typeface="+mn-ea"/>
              </a:rPr>
              <a:t>转换为</a:t>
            </a:r>
            <a:r>
              <a:rPr lang="en-US" altLang="zh-CN">
                <a:sym typeface="+mn-ea"/>
              </a:rPr>
              <a:t>1+log(tf), </a:t>
            </a:r>
            <a:r>
              <a:rPr lang="zh-CN" altLang="en-US">
                <a:sym typeface="+mn-ea"/>
              </a:rPr>
              <a:t>默认为</a:t>
            </a:r>
            <a:r>
              <a:rPr lang="en-US" altLang="zh-CN">
                <a:sym typeface="+mn-ea"/>
              </a:rPr>
              <a:t>false</a:t>
            </a:r>
            <a:endParaRPr lang="en-US" altLang="zh-CN">
              <a:sym typeface="+mn-ea"/>
            </a:endParaRPr>
          </a:p>
          <a:p>
            <a:endParaRPr lang="en-US" altLang="zh-CN">
              <a:sym typeface="+mn-ea"/>
            </a:endParaRPr>
          </a:p>
          <a:p>
            <a:r>
              <a:rPr lang="zh-CN" altLang="en-US">
                <a:sym typeface="+mn-ea"/>
              </a:rPr>
              <a:t>   </a:t>
            </a:r>
            <a:endParaRPr lang="zh-CN" altLang="en-US"/>
          </a:p>
          <a:p>
            <a:r>
              <a:rPr lang="zh-CN" altLang="en-US">
                <a:sym typeface="+mn-ea"/>
              </a:rPr>
              <a:t>方法说明：</a:t>
            </a:r>
            <a:endParaRPr lang="zh-CN" altLang="en-US"/>
          </a:p>
          <a:p>
            <a:r>
              <a:rPr lang="zh-CN" altLang="en-US">
                <a:sym typeface="+mn-ea"/>
              </a:rPr>
              <a:t>   </a:t>
            </a:r>
            <a:r>
              <a:rPr lang="en-US" altLang="zh-CN">
                <a:sym typeface="+mn-ea"/>
              </a:rPr>
              <a:t>fit</a:t>
            </a:r>
            <a:r>
              <a:rPr lang="zh-CN" altLang="en-US">
                <a:sym typeface="+mn-ea"/>
              </a:rPr>
              <a:t>：基于给定文档数据进行模型构建</a:t>
            </a:r>
            <a:endParaRPr lang="zh-CN" altLang="en-US"/>
          </a:p>
          <a:p>
            <a:r>
              <a:rPr lang="zh-CN" altLang="en-US">
                <a:sym typeface="+mn-ea"/>
              </a:rPr>
              <a:t>   </a:t>
            </a:r>
            <a:r>
              <a:rPr lang="en-US" altLang="zh-CN">
                <a:sym typeface="+mn-ea"/>
              </a:rPr>
              <a:t>fit_transform</a:t>
            </a:r>
            <a:r>
              <a:rPr lang="zh-CN" altLang="en-US">
                <a:sym typeface="+mn-ea"/>
              </a:rPr>
              <a:t>：基于的文档数据进行模型构建，并将文档数据转换为稀疏矩阵</a:t>
            </a:r>
            <a:r>
              <a:rPr lang="en-US" altLang="zh-CN">
                <a:sym typeface="+mn-ea"/>
              </a:rPr>
              <a:t>(</a:t>
            </a:r>
            <a:r>
              <a:rPr lang="zh-CN" altLang="en-US">
                <a:sym typeface="+mn-ea"/>
              </a:rPr>
              <a:t>特征向量矩阵</a:t>
            </a:r>
            <a:r>
              <a:rPr lang="en-US" altLang="zh-CN">
                <a:sym typeface="+mn-ea"/>
              </a:rPr>
              <a:t>)</a:t>
            </a:r>
            <a:endParaRPr lang="en-US" altLang="zh-CN"/>
          </a:p>
          <a:p>
            <a:r>
              <a:rPr lang="en-US" altLang="zh-CN">
                <a:sym typeface="+mn-ea"/>
              </a:rPr>
              <a:t>   get_feature_names</a:t>
            </a:r>
            <a:r>
              <a:rPr lang="zh-CN" altLang="en-US">
                <a:sym typeface="+mn-ea"/>
              </a:rPr>
              <a:t>：获取最终模型考虑的特征向量名称</a:t>
            </a:r>
            <a:r>
              <a:rPr lang="en-US" altLang="zh-CN">
                <a:sym typeface="+mn-ea"/>
              </a:rPr>
              <a:t>/</a:t>
            </a:r>
            <a:r>
              <a:rPr lang="zh-CN" altLang="en-US">
                <a:sym typeface="+mn-ea"/>
              </a:rPr>
              <a:t>单词值</a:t>
            </a:r>
            <a:endParaRPr lang="zh-CN" altLang="en-US"/>
          </a:p>
          <a:p>
            <a:r>
              <a:rPr lang="zh-CN" altLang="en-US">
                <a:sym typeface="+mn-ea"/>
              </a:rPr>
              <a:t>   </a:t>
            </a:r>
            <a:r>
              <a:rPr lang="en-US" altLang="zh-CN">
                <a:sym typeface="+mn-ea"/>
              </a:rPr>
              <a:t>get_stop_words:</a:t>
            </a:r>
            <a:r>
              <a:rPr lang="zh-CN" altLang="en-US">
                <a:sym typeface="+mn-ea"/>
              </a:rPr>
              <a:t>获取停止词列表</a:t>
            </a:r>
            <a:endParaRPr lang="zh-CN" altLang="en-US"/>
          </a:p>
          <a:p>
            <a:r>
              <a:rPr lang="zh-CN" altLang="en-US">
                <a:sym typeface="+mn-ea"/>
              </a:rPr>
              <a:t>   </a:t>
            </a:r>
            <a:r>
              <a:rPr lang="en-US" altLang="zh-CN">
                <a:sym typeface="+mn-ea"/>
              </a:rPr>
              <a:t>inverse_transform</a:t>
            </a:r>
            <a:r>
              <a:rPr lang="zh-CN" altLang="en-US">
                <a:sym typeface="+mn-ea"/>
              </a:rPr>
              <a:t>：反转转换，将一个特征向量转换为文字</a:t>
            </a:r>
            <a:endParaRPr lang="zh-CN" altLang="en-US"/>
          </a:p>
          <a:p>
            <a:r>
              <a:rPr lang="zh-CN" altLang="en-US">
                <a:sym typeface="+mn-ea"/>
              </a:rPr>
              <a:t>   </a:t>
            </a:r>
            <a:r>
              <a:rPr lang="en-US" altLang="zh-CN">
                <a:sym typeface="+mn-ea"/>
              </a:rPr>
              <a:t>transform: </a:t>
            </a:r>
            <a:r>
              <a:rPr lang="zh-CN" altLang="en-US">
                <a:sym typeface="+mn-ea"/>
              </a:rPr>
              <a:t>基于构建好的模型对文本数据进行特征向量转换。</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参数说明：</a:t>
            </a:r>
            <a:endParaRPr lang="en-US" altLang="zh-CN">
              <a:sym typeface="+mn-ea"/>
            </a:endParaRPr>
          </a:p>
          <a:p>
            <a:r>
              <a:rPr lang="en-US" altLang="zh-CN">
                <a:sym typeface="+mn-ea"/>
              </a:rPr>
              <a:t>   norm: </a:t>
            </a:r>
            <a:r>
              <a:rPr lang="zh-CN" altLang="en-US">
                <a:sym typeface="+mn-ea"/>
              </a:rPr>
              <a:t>给定正则化参数，可选参数</a:t>
            </a:r>
            <a:r>
              <a:rPr lang="en-US" altLang="zh-CN">
                <a:sym typeface="+mn-ea"/>
              </a:rPr>
              <a:t>l1</a:t>
            </a:r>
            <a:r>
              <a:rPr lang="zh-CN" altLang="en-US">
                <a:sym typeface="+mn-ea"/>
              </a:rPr>
              <a:t>、</a:t>
            </a:r>
            <a:r>
              <a:rPr lang="en-US" altLang="zh-CN">
                <a:sym typeface="+mn-ea"/>
              </a:rPr>
              <a:t>l2</a:t>
            </a:r>
            <a:r>
              <a:rPr lang="zh-CN" altLang="en-US">
                <a:sym typeface="+mn-ea"/>
              </a:rPr>
              <a:t>、</a:t>
            </a:r>
            <a:r>
              <a:rPr lang="en-US" altLang="zh-CN">
                <a:sym typeface="+mn-ea"/>
              </a:rPr>
              <a:t>None</a:t>
            </a:r>
            <a:r>
              <a:rPr lang="zh-CN" altLang="en-US">
                <a:sym typeface="+mn-ea"/>
              </a:rPr>
              <a:t>，默认</a:t>
            </a:r>
            <a:r>
              <a:rPr lang="en-US" altLang="zh-CN">
                <a:sym typeface="+mn-ea"/>
              </a:rPr>
              <a:t>l2</a:t>
            </a:r>
            <a:endParaRPr lang="en-US" altLang="zh-CN">
              <a:sym typeface="+mn-ea"/>
            </a:endParaRPr>
          </a:p>
          <a:p>
            <a:r>
              <a:rPr lang="en-US" altLang="zh-CN">
                <a:sym typeface="+mn-ea"/>
              </a:rPr>
              <a:t>   use_idf</a:t>
            </a:r>
            <a:r>
              <a:rPr lang="zh-CN" altLang="en-US">
                <a:sym typeface="+mn-ea"/>
              </a:rPr>
              <a:t>：是否使用</a:t>
            </a:r>
            <a:r>
              <a:rPr lang="en-US" altLang="zh-CN">
                <a:sym typeface="+mn-ea"/>
              </a:rPr>
              <a:t>idf</a:t>
            </a:r>
            <a:r>
              <a:rPr lang="zh-CN" altLang="en-US">
                <a:sym typeface="+mn-ea"/>
              </a:rPr>
              <a:t>操作，默认为</a:t>
            </a:r>
            <a:r>
              <a:rPr lang="en-US" altLang="zh-CN">
                <a:sym typeface="+mn-ea"/>
              </a:rPr>
              <a:t>True</a:t>
            </a:r>
            <a:endParaRPr lang="en-US" altLang="zh-CN">
              <a:sym typeface="+mn-ea"/>
            </a:endParaRPr>
          </a:p>
          <a:p>
            <a:r>
              <a:rPr lang="en-US" altLang="zh-CN">
                <a:sym typeface="+mn-ea"/>
              </a:rPr>
              <a:t>   smooth_idf</a:t>
            </a:r>
            <a:r>
              <a:rPr lang="zh-CN" altLang="en-US">
                <a:sym typeface="+mn-ea"/>
              </a:rPr>
              <a:t>：是否给文档频率添加一个权重，防止出现</a:t>
            </a:r>
            <a:r>
              <a:rPr lang="en-US" altLang="zh-CN">
                <a:sym typeface="+mn-ea"/>
              </a:rPr>
              <a:t>0</a:t>
            </a:r>
            <a:r>
              <a:rPr lang="zh-CN" altLang="en-US">
                <a:sym typeface="+mn-ea"/>
              </a:rPr>
              <a:t>分割，默认为</a:t>
            </a:r>
            <a:r>
              <a:rPr lang="en-US" altLang="zh-CN">
                <a:sym typeface="+mn-ea"/>
              </a:rPr>
              <a:t>True</a:t>
            </a:r>
            <a:endParaRPr lang="en-US" altLang="zh-CN">
              <a:sym typeface="+mn-ea"/>
            </a:endParaRPr>
          </a:p>
          <a:p>
            <a:r>
              <a:rPr lang="en-US" altLang="zh-CN">
                <a:sym typeface="+mn-ea"/>
              </a:rPr>
              <a:t>   sublinear_tf</a:t>
            </a:r>
            <a:r>
              <a:rPr lang="zh-CN" altLang="en-US">
                <a:sym typeface="+mn-ea"/>
              </a:rPr>
              <a:t>：应用线性</a:t>
            </a:r>
            <a:r>
              <a:rPr lang="en-US" altLang="zh-CN">
                <a:sym typeface="+mn-ea"/>
              </a:rPr>
              <a:t>tf</a:t>
            </a:r>
            <a:r>
              <a:rPr lang="zh-CN" altLang="en-US">
                <a:sym typeface="+mn-ea"/>
              </a:rPr>
              <a:t>转换，将</a:t>
            </a:r>
            <a:r>
              <a:rPr lang="en-US" altLang="zh-CN">
                <a:sym typeface="+mn-ea"/>
              </a:rPr>
              <a:t>tf</a:t>
            </a:r>
            <a:r>
              <a:rPr lang="zh-CN" altLang="en-US">
                <a:sym typeface="+mn-ea"/>
              </a:rPr>
              <a:t>转换为</a:t>
            </a:r>
            <a:r>
              <a:rPr lang="en-US" altLang="zh-CN">
                <a:sym typeface="+mn-ea"/>
              </a:rPr>
              <a:t>1+log(tf), </a:t>
            </a:r>
            <a:r>
              <a:rPr lang="zh-CN" altLang="en-US">
                <a:sym typeface="+mn-ea"/>
              </a:rPr>
              <a:t>默认为</a:t>
            </a:r>
            <a:r>
              <a:rPr lang="en-US" altLang="zh-CN">
                <a:sym typeface="+mn-ea"/>
              </a:rPr>
              <a:t>false</a:t>
            </a:r>
            <a:endParaRPr lang="en-US" altLang="zh-CN">
              <a:sym typeface="+mn-ea"/>
            </a:endParaRPr>
          </a:p>
          <a:p>
            <a:endParaRPr lang="en-US" altLang="zh-CN">
              <a:sym typeface="+mn-ea"/>
            </a:endParaRPr>
          </a:p>
          <a:p>
            <a:r>
              <a:rPr lang="zh-CN" altLang="en-US">
                <a:sym typeface="+mn-ea"/>
              </a:rPr>
              <a:t>   </a:t>
            </a:r>
            <a:endParaRPr lang="zh-CN" altLang="en-US"/>
          </a:p>
          <a:p>
            <a:r>
              <a:rPr lang="zh-CN" altLang="en-US">
                <a:sym typeface="+mn-ea"/>
              </a:rPr>
              <a:t>方法说明：</a:t>
            </a:r>
            <a:endParaRPr lang="zh-CN" altLang="en-US"/>
          </a:p>
          <a:p>
            <a:r>
              <a:rPr lang="zh-CN" altLang="en-US">
                <a:sym typeface="+mn-ea"/>
              </a:rPr>
              <a:t>   </a:t>
            </a:r>
            <a:r>
              <a:rPr lang="en-US" altLang="zh-CN">
                <a:sym typeface="+mn-ea"/>
              </a:rPr>
              <a:t>fit</a:t>
            </a:r>
            <a:r>
              <a:rPr lang="zh-CN" altLang="en-US">
                <a:sym typeface="+mn-ea"/>
              </a:rPr>
              <a:t>：基于给定文档数据进行模型构建</a:t>
            </a:r>
            <a:endParaRPr lang="zh-CN" altLang="en-US"/>
          </a:p>
          <a:p>
            <a:r>
              <a:rPr lang="zh-CN" altLang="en-US">
                <a:sym typeface="+mn-ea"/>
              </a:rPr>
              <a:t>   </a:t>
            </a:r>
            <a:r>
              <a:rPr lang="en-US" altLang="zh-CN">
                <a:sym typeface="+mn-ea"/>
              </a:rPr>
              <a:t>fit_transform</a:t>
            </a:r>
            <a:r>
              <a:rPr lang="zh-CN" altLang="en-US">
                <a:sym typeface="+mn-ea"/>
              </a:rPr>
              <a:t>：基于的文档数据进行模型构建，并将文档数据转换为稀疏矩阵</a:t>
            </a:r>
            <a:r>
              <a:rPr lang="en-US" altLang="zh-CN">
                <a:sym typeface="+mn-ea"/>
              </a:rPr>
              <a:t>(</a:t>
            </a:r>
            <a:r>
              <a:rPr lang="zh-CN" altLang="en-US">
                <a:sym typeface="+mn-ea"/>
              </a:rPr>
              <a:t>特征向量矩阵</a:t>
            </a:r>
            <a:r>
              <a:rPr lang="en-US" altLang="zh-CN">
                <a:sym typeface="+mn-ea"/>
              </a:rPr>
              <a:t>)</a:t>
            </a:r>
            <a:endParaRPr lang="zh-CN" altLang="en-US"/>
          </a:p>
          <a:p>
            <a:r>
              <a:rPr lang="zh-CN" altLang="en-US">
                <a:sym typeface="+mn-ea"/>
              </a:rPr>
              <a:t>   </a:t>
            </a:r>
            <a:r>
              <a:rPr lang="en-US" altLang="zh-CN">
                <a:sym typeface="+mn-ea"/>
              </a:rPr>
              <a:t>transform: </a:t>
            </a:r>
            <a:r>
              <a:rPr lang="zh-CN" altLang="en-US">
                <a:sym typeface="+mn-ea"/>
              </a:rPr>
              <a:t>基于构建好的模型对文本数据进行特征向量转换。</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missing_values: </a:t>
            </a:r>
            <a:r>
              <a:rPr lang="zh-CN" altLang="en-US"/>
              <a:t>给定缺省值是啥，默认为</a:t>
            </a:r>
            <a:r>
              <a:rPr lang="en-US" altLang="zh-CN"/>
              <a:t>NaN</a:t>
            </a:r>
            <a:endParaRPr lang="en-US" altLang="zh-CN"/>
          </a:p>
          <a:p>
            <a:r>
              <a:rPr lang="en-US" altLang="zh-CN"/>
              <a:t>strategy: </a:t>
            </a:r>
            <a:r>
              <a:rPr lang="zh-CN" altLang="en-US"/>
              <a:t>给定填充的方式，默认填充方式为均值，可选参数：</a:t>
            </a:r>
            <a:r>
              <a:rPr lang="en-US" altLang="zh-CN"/>
              <a:t>mean</a:t>
            </a:r>
            <a:r>
              <a:rPr lang="zh-CN" altLang="en-US"/>
              <a:t>、median、most_frequent</a:t>
            </a:r>
            <a:endParaRPr lang="zh-CN" altLang="en-US"/>
          </a:p>
          <a:p>
            <a:r>
              <a:rPr lang="en-US" altLang="zh-CN"/>
              <a:t>axis</a:t>
            </a:r>
            <a:r>
              <a:rPr lang="zh-CN" altLang="en-US"/>
              <a:t>：给定填充数据计算方式，可选参数：</a:t>
            </a:r>
            <a:r>
              <a:rPr lang="en-US" altLang="zh-CN"/>
              <a:t>0,1</a:t>
            </a:r>
            <a:r>
              <a:rPr lang="zh-CN" altLang="en-US"/>
              <a:t>；默认为</a:t>
            </a:r>
            <a:r>
              <a:rPr lang="en-US" altLang="zh-CN"/>
              <a:t>0</a:t>
            </a:r>
            <a:r>
              <a:rPr lang="zh-CN" altLang="en-US"/>
              <a:t>；</a:t>
            </a:r>
            <a:r>
              <a:rPr lang="en-US" altLang="zh-CN"/>
              <a:t>0</a:t>
            </a:r>
            <a:r>
              <a:rPr lang="zh-CN" altLang="en-US"/>
              <a:t>表示按列计算，</a:t>
            </a:r>
            <a:r>
              <a:rPr lang="en-US" altLang="zh-CN"/>
              <a:t>1</a:t>
            </a:r>
            <a:r>
              <a:rPr lang="zh-CN" altLang="en-US"/>
              <a:t>表示按行计算；而且注意，当等于</a:t>
            </a:r>
            <a:r>
              <a:rPr lang="en-US" altLang="zh-CN"/>
              <a:t>1</a:t>
            </a:r>
            <a:r>
              <a:rPr lang="zh-CN" altLang="en-US"/>
              <a:t>的时候，是基于</a:t>
            </a:r>
            <a:r>
              <a:rPr lang="en-US" altLang="zh-CN"/>
              <a:t>X</a:t>
            </a:r>
            <a:r>
              <a:rPr lang="zh-CN" altLang="en-US"/>
              <a:t>数据本身进行填充的，所以要求不能存在数据是同行数据均为缺省值；一般该参数为</a:t>
            </a:r>
            <a:r>
              <a:rPr lang="en-US" altLang="zh-CN"/>
              <a:t>0</a:t>
            </a:r>
            <a:endParaRPr lang="en-US" altLang="zh-CN"/>
          </a:p>
          <a:p>
            <a:r>
              <a:rPr lang="en-US" altLang="zh-CN"/>
              <a:t>copy </a:t>
            </a:r>
            <a:r>
              <a:rPr lang="zh-CN" altLang="en-US"/>
              <a:t>：对训练数据是否进行</a:t>
            </a:r>
            <a:r>
              <a:rPr lang="en-US" altLang="zh-CN"/>
              <a:t>copy</a:t>
            </a:r>
            <a:r>
              <a:rPr lang="zh-CN" altLang="en-US"/>
              <a:t>操作，默认为</a:t>
            </a:r>
            <a:r>
              <a:rPr lang="en-US" altLang="zh-CN"/>
              <a:t>true</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n_values</a:t>
            </a:r>
            <a:r>
              <a:rPr lang="zh-CN" altLang="en-US"/>
              <a:t>：指定特征属性采用多少个寄存器位来表示，默认为自动推断</a:t>
            </a:r>
            <a:r>
              <a:rPr lang="en-US" altLang="zh-CN"/>
              <a:t>(</a:t>
            </a:r>
            <a:r>
              <a:rPr lang="zh-CN" altLang="en-US"/>
              <a:t>和训练数据中的一致</a:t>
            </a:r>
            <a:r>
              <a:rPr lang="en-US" altLang="zh-CN"/>
              <a:t>)</a:t>
            </a:r>
            <a:endParaRPr lang="en-US" altLang="zh-CN"/>
          </a:p>
          <a:p>
            <a:r>
              <a:rPr lang="en-US" altLang="zh-CN"/>
              <a:t>categorical_features:</a:t>
            </a:r>
            <a:r>
              <a:rPr lang="zh-CN" altLang="en-US"/>
              <a:t>指定有那些作为分类，默认为</a:t>
            </a:r>
            <a:r>
              <a:rPr lang="en-US" altLang="zh-CN"/>
              <a:t>all</a:t>
            </a:r>
            <a:r>
              <a:rPr lang="zh-CN" altLang="en-US"/>
              <a:t>，一般不要改动</a:t>
            </a:r>
            <a:endParaRPr lang="zh-CN" altLang="en-US"/>
          </a:p>
          <a:p>
            <a:r>
              <a:rPr lang="en-US" altLang="zh-CN"/>
              <a:t>dtype:</a:t>
            </a:r>
            <a:r>
              <a:rPr lang="zh-CN" altLang="en-US"/>
              <a:t>数据类型</a:t>
            </a:r>
            <a:endParaRPr lang="zh-CN" altLang="en-US"/>
          </a:p>
          <a:p>
            <a:r>
              <a:rPr lang="en-US" altLang="zh-CN"/>
              <a:t>sparse</a:t>
            </a:r>
            <a:r>
              <a:rPr lang="zh-CN" altLang="en-US"/>
              <a:t>：返回结果是否是一个稀疏化矩阵，默认为</a:t>
            </a:r>
            <a:r>
              <a:rPr lang="en-US" altLang="zh-CN"/>
              <a:t>True</a:t>
            </a:r>
            <a:endParaRPr lang="en-US" altLang="zh-CN"/>
          </a:p>
          <a:p>
            <a:r>
              <a:rPr lang="en-US" altLang="zh-CN"/>
              <a:t>handle_unknown:</a:t>
            </a:r>
            <a:r>
              <a:rPr lang="zh-CN" altLang="en-US"/>
              <a:t>在进行转换过程中，如果存在位置的数据，怎么进行操作，可选参数</a:t>
            </a:r>
            <a:r>
              <a:rPr lang="en-US" altLang="zh-CN"/>
              <a:t>:error</a:t>
            </a:r>
            <a:r>
              <a:rPr lang="zh-CN" altLang="en-US"/>
              <a:t>和</a:t>
            </a:r>
            <a:r>
              <a:rPr lang="en-US" altLang="zh-CN"/>
              <a:t>ignore</a:t>
            </a:r>
            <a:r>
              <a:rPr lang="zh-CN" altLang="en-US"/>
              <a:t>，默认为</a:t>
            </a:r>
            <a:r>
              <a:rPr lang="en-US" altLang="zh-CN"/>
              <a:t>error</a:t>
            </a:r>
            <a:endParaRPr lang="en-US" altLang="zh-CN"/>
          </a:p>
          <a:p>
            <a:endParaRPr lang="en-US" altLang="zh-CN"/>
          </a:p>
          <a:p>
            <a:r>
              <a:rPr lang="en-US" altLang="zh-CN"/>
              <a:t>separator</a:t>
            </a:r>
            <a:r>
              <a:rPr lang="zh-CN" altLang="en-US"/>
              <a:t>：给定分隔符</a:t>
            </a:r>
            <a:endParaRPr lang="zh-CN" altLang="en-US"/>
          </a:p>
          <a:p>
            <a:r>
              <a:rPr lang="en-US" altLang="zh-CN"/>
              <a:t>sort</a:t>
            </a:r>
            <a:r>
              <a:rPr lang="zh-CN" altLang="en-US"/>
              <a:t>：数据进行排序</a:t>
            </a:r>
            <a:endParaRPr lang="zh-CN" altLang="en-US"/>
          </a:p>
          <a:p>
            <a:endParaRPr lang="zh-CN" altLang="en-US"/>
          </a:p>
          <a:p>
            <a:r>
              <a:rPr lang="en-US" altLang="zh-CN"/>
              <a:t>n_features</a:t>
            </a:r>
            <a:r>
              <a:rPr lang="zh-CN" altLang="en-US"/>
              <a:t>：基于</a:t>
            </a:r>
            <a:r>
              <a:rPr lang="en-US" altLang="zh-CN"/>
              <a:t>hash</a:t>
            </a:r>
            <a:r>
              <a:rPr lang="zh-CN" altLang="en-US"/>
              <a:t>值进行哑编码</a:t>
            </a:r>
            <a:endParaRPr lang="zh-CN" altLang="en-US"/>
          </a:p>
          <a:p>
            <a:r>
              <a:rPr lang="en-US" altLang="zh-CN"/>
              <a:t>input_type</a:t>
            </a:r>
            <a:r>
              <a:rPr lang="zh-CN" altLang="en-US"/>
              <a:t>：输入数据类型</a:t>
            </a:r>
            <a:endParaRPr lang="zh-CN" altLang="en-US"/>
          </a:p>
          <a:p>
            <a:r>
              <a:rPr lang="en-US" altLang="zh-CN"/>
              <a:t>non_negative</a:t>
            </a:r>
            <a:r>
              <a:rPr lang="zh-CN" altLang="en-US"/>
              <a:t>：是否转换为非负数</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n_values</a:t>
            </a:r>
            <a:r>
              <a:rPr lang="zh-CN" altLang="en-US"/>
              <a:t>：指定特征属性采用多少个寄存器位来表示，默认为自动推断</a:t>
            </a:r>
            <a:r>
              <a:rPr lang="en-US" altLang="zh-CN"/>
              <a:t>(</a:t>
            </a:r>
            <a:r>
              <a:rPr lang="zh-CN" altLang="en-US"/>
              <a:t>和训练数据中的一致</a:t>
            </a:r>
            <a:r>
              <a:rPr lang="en-US" altLang="zh-CN"/>
              <a:t>)</a:t>
            </a:r>
            <a:endParaRPr lang="en-US" altLang="zh-CN"/>
          </a:p>
          <a:p>
            <a:r>
              <a:rPr lang="en-US" altLang="zh-CN"/>
              <a:t>categorical_features:</a:t>
            </a:r>
            <a:r>
              <a:rPr lang="zh-CN" altLang="en-US"/>
              <a:t>指定有那些作为分类，默认为</a:t>
            </a:r>
            <a:r>
              <a:rPr lang="en-US" altLang="zh-CN"/>
              <a:t>all</a:t>
            </a:r>
            <a:r>
              <a:rPr lang="zh-CN" altLang="en-US"/>
              <a:t>，一般不要改动</a:t>
            </a:r>
            <a:endParaRPr lang="zh-CN" altLang="en-US"/>
          </a:p>
          <a:p>
            <a:r>
              <a:rPr lang="en-US" altLang="zh-CN"/>
              <a:t>dtype:</a:t>
            </a:r>
            <a:r>
              <a:rPr lang="zh-CN" altLang="en-US"/>
              <a:t>数据类型</a:t>
            </a:r>
            <a:endParaRPr lang="zh-CN" altLang="en-US"/>
          </a:p>
          <a:p>
            <a:r>
              <a:rPr lang="en-US" altLang="zh-CN"/>
              <a:t>sparse</a:t>
            </a:r>
            <a:r>
              <a:rPr lang="zh-CN" altLang="en-US"/>
              <a:t>：返回结果是否是一个稀疏化矩阵，默认为</a:t>
            </a:r>
            <a:r>
              <a:rPr lang="en-US" altLang="zh-CN"/>
              <a:t>True</a:t>
            </a:r>
            <a:endParaRPr lang="en-US" altLang="zh-CN"/>
          </a:p>
          <a:p>
            <a:r>
              <a:rPr lang="en-US" altLang="zh-CN"/>
              <a:t>handle_unknown:</a:t>
            </a:r>
            <a:r>
              <a:rPr lang="zh-CN" altLang="en-US"/>
              <a:t>在进行转换过程中，如果存在位置的数据，怎么进行操作，可选参数</a:t>
            </a:r>
            <a:r>
              <a:rPr lang="en-US" altLang="zh-CN"/>
              <a:t>:error</a:t>
            </a:r>
            <a:r>
              <a:rPr lang="zh-CN" altLang="en-US"/>
              <a:t>和</a:t>
            </a:r>
            <a:r>
              <a:rPr lang="en-US" altLang="zh-CN"/>
              <a:t>ignore</a:t>
            </a:r>
            <a:r>
              <a:rPr lang="zh-CN" altLang="en-US"/>
              <a:t>，默认为</a:t>
            </a:r>
            <a:r>
              <a:rPr lang="en-US" altLang="zh-CN"/>
              <a:t>error</a:t>
            </a:r>
            <a:endParaRPr lang="en-US" altLang="zh-CN"/>
          </a:p>
          <a:p>
            <a:endParaRPr lang="en-US" altLang="zh-CN"/>
          </a:p>
          <a:p>
            <a:r>
              <a:rPr lang="en-US" altLang="zh-CN"/>
              <a:t>separator</a:t>
            </a:r>
            <a:r>
              <a:rPr lang="zh-CN" altLang="en-US"/>
              <a:t>：给定分隔符</a:t>
            </a:r>
            <a:endParaRPr lang="zh-CN" altLang="en-US"/>
          </a:p>
          <a:p>
            <a:r>
              <a:rPr lang="en-US" altLang="zh-CN"/>
              <a:t>sort</a:t>
            </a:r>
            <a:r>
              <a:rPr lang="zh-CN" altLang="en-US"/>
              <a:t>：数据进行排序</a:t>
            </a:r>
            <a:endParaRPr lang="zh-CN" altLang="en-US"/>
          </a:p>
          <a:p>
            <a:endParaRPr lang="zh-CN" altLang="en-US"/>
          </a:p>
          <a:p>
            <a:r>
              <a:rPr lang="en-US" altLang="zh-CN"/>
              <a:t>n_features</a:t>
            </a:r>
            <a:r>
              <a:rPr lang="zh-CN" altLang="en-US"/>
              <a:t>：基于</a:t>
            </a:r>
            <a:r>
              <a:rPr lang="en-US" altLang="zh-CN"/>
              <a:t>hash</a:t>
            </a:r>
            <a:r>
              <a:rPr lang="zh-CN" altLang="en-US"/>
              <a:t>值进行哑编码</a:t>
            </a:r>
            <a:endParaRPr lang="zh-CN" altLang="en-US"/>
          </a:p>
          <a:p>
            <a:r>
              <a:rPr lang="en-US" altLang="zh-CN"/>
              <a:t>input_type</a:t>
            </a:r>
            <a:r>
              <a:rPr lang="zh-CN" altLang="en-US"/>
              <a:t>：输入数据类型</a:t>
            </a:r>
            <a:endParaRPr lang="zh-CN" altLang="en-US"/>
          </a:p>
          <a:p>
            <a:r>
              <a:rPr lang="en-US" altLang="zh-CN"/>
              <a:t>non_negative</a:t>
            </a:r>
            <a:r>
              <a:rPr lang="zh-CN" altLang="en-US"/>
              <a:t>：是否转换为非负数</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threshold</a:t>
            </a:r>
            <a:r>
              <a:rPr lang="zh-CN" altLang="en-US"/>
              <a:t>：阈值，默认为</a:t>
            </a:r>
            <a:r>
              <a:rPr lang="en-US" altLang="zh-CN"/>
              <a:t>0</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with_mean</a:t>
            </a:r>
            <a:r>
              <a:rPr lang="zh-CN" altLang="en-US"/>
              <a:t>：进行居中操作</a:t>
            </a:r>
            <a:r>
              <a:rPr lang="en-US" altLang="zh-CN"/>
              <a:t>(</a:t>
            </a:r>
            <a:r>
              <a:rPr lang="zh-CN" altLang="en-US"/>
              <a:t>也就是减去均值的操作</a:t>
            </a:r>
            <a:r>
              <a:rPr lang="en-US" altLang="zh-CN"/>
              <a:t>)</a:t>
            </a:r>
            <a:r>
              <a:rPr lang="zh-CN" altLang="en-US"/>
              <a:t>，默认为</a:t>
            </a:r>
            <a:r>
              <a:rPr lang="en-US" altLang="zh-CN"/>
              <a:t>True</a:t>
            </a:r>
            <a:r>
              <a:rPr lang="zh-CN" altLang="en-US"/>
              <a:t>，表示执行</a:t>
            </a:r>
            <a:endParaRPr lang="zh-CN" altLang="en-US"/>
          </a:p>
          <a:p>
            <a:r>
              <a:rPr lang="en-US" altLang="zh-CN"/>
              <a:t>with_std</a:t>
            </a:r>
            <a:r>
              <a:rPr lang="zh-CN" altLang="en-US"/>
              <a:t>：是否缩放到单位方差，默认为</a:t>
            </a:r>
            <a:r>
              <a:rPr lang="en-US" altLang="zh-CN"/>
              <a:t>True</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with_mean</a:t>
            </a:r>
            <a:r>
              <a:rPr lang="zh-CN" altLang="en-US"/>
              <a:t>：进行居中操作</a:t>
            </a:r>
            <a:r>
              <a:rPr lang="en-US" altLang="zh-CN"/>
              <a:t>(</a:t>
            </a:r>
            <a:r>
              <a:rPr lang="zh-CN" altLang="en-US"/>
              <a:t>也就是减去均值的操作</a:t>
            </a:r>
            <a:r>
              <a:rPr lang="en-US" altLang="zh-CN"/>
              <a:t>)</a:t>
            </a:r>
            <a:r>
              <a:rPr lang="zh-CN" altLang="en-US"/>
              <a:t>，默认为</a:t>
            </a:r>
            <a:r>
              <a:rPr lang="en-US" altLang="zh-CN"/>
              <a:t>True</a:t>
            </a:r>
            <a:r>
              <a:rPr lang="zh-CN" altLang="en-US"/>
              <a:t>，表示执行</a:t>
            </a:r>
            <a:endParaRPr lang="zh-CN" altLang="en-US"/>
          </a:p>
          <a:p>
            <a:r>
              <a:rPr lang="en-US" altLang="zh-CN"/>
              <a:t>with_std</a:t>
            </a:r>
            <a:r>
              <a:rPr lang="zh-CN" altLang="en-US"/>
              <a:t>：是否缩放到单位方差，默认为</a:t>
            </a:r>
            <a:r>
              <a:rPr lang="en-US" altLang="zh-CN"/>
              <a:t>True</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norm: </a:t>
            </a:r>
            <a:r>
              <a:rPr lang="zh-CN" altLang="en-US"/>
              <a:t>指定采用任何方式进行单位化转换。默认为</a:t>
            </a:r>
            <a:r>
              <a:rPr lang="en-US" altLang="zh-CN"/>
              <a:t>l2</a:t>
            </a:r>
            <a:r>
              <a:rPr lang="zh-CN" altLang="en-US"/>
              <a:t>，可选</a:t>
            </a:r>
            <a:r>
              <a:rPr lang="en-US" altLang="zh-CN"/>
              <a:t>l2</a:t>
            </a:r>
            <a:r>
              <a:rPr lang="zh-CN" altLang="en-US"/>
              <a:t>、</a:t>
            </a:r>
            <a:r>
              <a:rPr lang="en-US" altLang="zh-CN"/>
              <a:t>l1</a:t>
            </a:r>
            <a:r>
              <a:rPr lang="zh-CN" altLang="en-US"/>
              <a:t>、</a:t>
            </a:r>
            <a:r>
              <a:rPr lang="en-US" altLang="zh-CN"/>
              <a:t>max</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degree</a:t>
            </a:r>
            <a:r>
              <a:rPr lang="zh-CN" altLang="en-US"/>
              <a:t>：指定多项式的层次</a:t>
            </a:r>
            <a:r>
              <a:rPr lang="en-US" altLang="zh-CN"/>
              <a:t>(</a:t>
            </a:r>
            <a:r>
              <a:rPr lang="zh-CN" altLang="en-US"/>
              <a:t>阶数</a:t>
            </a:r>
            <a:r>
              <a:rPr lang="en-US" altLang="zh-CN"/>
              <a:t>)</a:t>
            </a:r>
            <a:r>
              <a:rPr lang="zh-CN" altLang="en-US"/>
              <a:t>，默认为</a:t>
            </a:r>
            <a:r>
              <a:rPr lang="en-US" altLang="zh-CN"/>
              <a:t>2</a:t>
            </a:r>
            <a:endParaRPr lang="en-US" altLang="zh-CN"/>
          </a:p>
          <a:p>
            <a:r>
              <a:rPr lang="en-US" altLang="zh-CN"/>
              <a:t>interaction_only</a:t>
            </a:r>
            <a:r>
              <a:rPr lang="zh-CN" altLang="en-US"/>
              <a:t>： 是否仅仅考虑特征属性之间的相关性，默认为</a:t>
            </a:r>
            <a:r>
              <a:rPr lang="en-US" altLang="zh-CN"/>
              <a:t>false</a:t>
            </a:r>
            <a:endParaRPr lang="en-US" altLang="zh-CN"/>
          </a:p>
          <a:p>
            <a:r>
              <a:rPr lang="en-US" altLang="zh-CN"/>
              <a:t>include_bias</a:t>
            </a:r>
            <a:r>
              <a:rPr lang="zh-CN" altLang="en-US"/>
              <a:t>：是否包含</a:t>
            </a:r>
            <a:r>
              <a:rPr lang="en-US" altLang="zh-CN"/>
              <a:t>1</a:t>
            </a:r>
            <a:r>
              <a:rPr lang="zh-CN" altLang="en-US"/>
              <a:t>，默认为</a:t>
            </a:r>
            <a:r>
              <a:rPr lang="en-US" altLang="zh-CN"/>
              <a:t>True</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threshold</a:t>
            </a:r>
            <a:r>
              <a:rPr lang="zh-CN" altLang="en-US"/>
              <a:t>：方差阈值</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estimator</a:t>
            </a:r>
            <a:r>
              <a:rPr lang="zh-CN" altLang="en-US"/>
              <a:t>：内部的训练算法</a:t>
            </a:r>
            <a:endParaRPr lang="zh-CN" altLang="en-US"/>
          </a:p>
          <a:p>
            <a:r>
              <a:rPr lang="en-US" altLang="zh-CN"/>
              <a:t>n_features_to_select</a:t>
            </a:r>
            <a:r>
              <a:rPr lang="zh-CN" altLang="en-US"/>
              <a:t>：最终需要有多少个特征属性被选择出来，默认为一半</a:t>
            </a:r>
            <a:endParaRPr lang="zh-CN" altLang="en-US"/>
          </a:p>
          <a:p>
            <a:r>
              <a:rPr lang="en-US" altLang="zh-CN"/>
              <a:t>step</a:t>
            </a:r>
            <a:r>
              <a:rPr lang="zh-CN" altLang="en-US"/>
              <a:t>：每次迭代的时候，删除的特征属性数量或者百分比</a:t>
            </a:r>
            <a:endParaRPr lang="zh-CN" altLang="en-US"/>
          </a:p>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estimator</a:t>
            </a:r>
            <a:r>
              <a:rPr lang="zh-CN" altLang="en-US"/>
              <a:t>：内部的选择模型</a:t>
            </a:r>
            <a:endParaRPr lang="zh-CN" altLang="en-US"/>
          </a:p>
          <a:p>
            <a:r>
              <a:rPr lang="en-US" altLang="zh-CN"/>
              <a:t>threshold</a:t>
            </a:r>
            <a:r>
              <a:rPr lang="zh-CN" altLang="en-US"/>
              <a:t>：阈值，默认是均值</a:t>
            </a:r>
            <a:endParaRPr lang="zh-CN" altLang="en-US"/>
          </a:p>
          <a:p>
            <a:r>
              <a:rPr lang="en-US" altLang="zh-CN"/>
              <a:t>prefit</a:t>
            </a:r>
            <a:r>
              <a:rPr lang="zh-CN" altLang="en-US"/>
              <a:t>：该参数不要设置为</a:t>
            </a:r>
            <a:r>
              <a:rPr lang="en-US" altLang="zh-CN"/>
              <a:t>True</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http://blog.csdn.net/peghoty/article/category/1451019</a:t>
            </a:r>
            <a:endParaRPr lang="zh-CN" altLang="en-US">
              <a:sym typeface="+mn-ea"/>
            </a:endParaRPr>
          </a:p>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estimator</a:t>
            </a:r>
            <a:r>
              <a:rPr lang="zh-CN" altLang="en-US"/>
              <a:t>：内部的选择模型</a:t>
            </a:r>
            <a:endParaRPr lang="zh-CN" altLang="en-US"/>
          </a:p>
          <a:p>
            <a:r>
              <a:rPr lang="en-US" altLang="zh-CN"/>
              <a:t>threshold</a:t>
            </a:r>
            <a:r>
              <a:rPr lang="zh-CN" altLang="en-US"/>
              <a:t>：阈值，默认是均值</a:t>
            </a:r>
            <a:endParaRPr lang="zh-CN" altLang="en-US"/>
          </a:p>
          <a:p>
            <a:r>
              <a:rPr lang="en-US" altLang="zh-CN"/>
              <a:t>prefit</a:t>
            </a:r>
            <a:r>
              <a:rPr lang="zh-CN" altLang="en-US"/>
              <a:t>：该参数不要设置为</a:t>
            </a:r>
            <a:r>
              <a:rPr lang="en-US" altLang="zh-CN"/>
              <a:t>True</a:t>
            </a:r>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t>import numpy as np</a:t>
            </a:r>
            <a:endParaRPr lang="en-US" altLang="zh-CN" b="1"/>
          </a:p>
          <a:p>
            <a:r>
              <a:rPr lang="en-US" altLang="zh-CN" b="1"/>
              <a:t>import matplotlib.pyplot as plt</a:t>
            </a:r>
            <a:endParaRPr lang="en-US" altLang="zh-CN" b="1"/>
          </a:p>
          <a:p>
            <a:endParaRPr lang="en-US" altLang="zh-CN" b="1"/>
          </a:p>
          <a:p>
            <a:r>
              <a:rPr lang="en-US" altLang="zh-CN" b="1"/>
              <a:t>sampleDataSet =np.array(</a:t>
            </a:r>
            <a:endParaRPr lang="en-US" altLang="zh-CN" b="1"/>
          </a:p>
          <a:p>
            <a:r>
              <a:rPr lang="en-US" altLang="zh-CN" b="1"/>
              <a:t>  [[1, 1, 2, 4, 2],</a:t>
            </a:r>
            <a:endParaRPr lang="en-US" altLang="zh-CN" b="1"/>
          </a:p>
          <a:p>
            <a:r>
              <a:rPr lang="en-US" altLang="zh-CN" b="1"/>
              <a:t>  [1, 3, 3, 4, 4]])</a:t>
            </a:r>
            <a:endParaRPr lang="en-US" altLang="zh-CN" b="1"/>
          </a:p>
          <a:p>
            <a:r>
              <a:rPr lang="en-US" altLang="zh-CN" b="1"/>
              <a:t>mean_data = np.mean(sampleDataSet,1)</a:t>
            </a:r>
            <a:endParaRPr lang="en-US" altLang="zh-CN" b="1"/>
          </a:p>
          <a:p>
            <a:r>
              <a:rPr lang="en-US" altLang="zh-CN" b="1"/>
              <a:t>move_mean_sample = (sampleDataSet.transpose() - mean_data).transpose()</a:t>
            </a:r>
            <a:endParaRPr lang="en-US" altLang="zh-CN" b="1"/>
          </a:p>
          <a:p>
            <a:endParaRPr lang="en-US" altLang="zh-CN" b="1"/>
          </a:p>
          <a:p>
            <a:r>
              <a:rPr lang="en-US" altLang="zh-CN" b="1"/>
              <a:t>p1 = plt.subplot(121)</a:t>
            </a:r>
            <a:endParaRPr lang="en-US" altLang="zh-CN" b="1"/>
          </a:p>
          <a:p>
            <a:r>
              <a:rPr lang="en-US" altLang="zh-CN" b="1"/>
              <a:t>p1.plot(sampleDataSet[0,:],sampleDataSet[1,:],'*')</a:t>
            </a:r>
            <a:endParaRPr lang="en-US" altLang="zh-CN" b="1"/>
          </a:p>
          <a:p>
            <a:r>
              <a:rPr lang="en-US" altLang="zh-CN" b="1"/>
              <a:t>p1.axis([0,5,0,5])</a:t>
            </a:r>
            <a:endParaRPr lang="en-US" altLang="zh-CN" b="1"/>
          </a:p>
          <a:p>
            <a:r>
              <a:rPr lang="en-US" altLang="zh-CN" b="1"/>
              <a:t>p2 = plt.subplot(122)</a:t>
            </a:r>
            <a:endParaRPr lang="en-US" altLang="zh-CN" b="1"/>
          </a:p>
          <a:p>
            <a:r>
              <a:rPr lang="en-US" altLang="zh-CN" b="1"/>
              <a:t>p2.plot(move_mean_sample[0,:],move_mean_sample[1,:],'*')</a:t>
            </a:r>
            <a:endParaRPr lang="en-US" altLang="zh-CN" b="1"/>
          </a:p>
          <a:p>
            <a:r>
              <a:rPr lang="en-US" altLang="zh-CN" b="1"/>
              <a:t>p2.axis([-5,5,-5,5])</a:t>
            </a:r>
            <a:endParaRPr lang="en-US" altLang="zh-CN" b="1"/>
          </a:p>
          <a:p>
            <a:endParaRPr lang="en-US" altLang="zh-CN" b="1"/>
          </a:p>
          <a:p>
            <a:r>
              <a:rPr lang="en-US" altLang="zh-CN" b="1"/>
              <a:t>np_cov = np.cov(move_mean_sample,rowvar=1)</a:t>
            </a:r>
            <a:endParaRPr lang="en-US" altLang="zh-CN" b="1"/>
          </a:p>
          <a:p>
            <a:endParaRPr lang="en-US" altLang="zh-CN" b="1"/>
          </a:p>
          <a:p>
            <a:r>
              <a:rPr lang="en-US" altLang="zh-CN" b="1"/>
              <a:t>print('sampleDataSet =\n',sampleDataSet)</a:t>
            </a:r>
            <a:endParaRPr lang="en-US" altLang="zh-CN" b="1"/>
          </a:p>
          <a:p>
            <a:r>
              <a:rPr lang="en-US" altLang="zh-CN" b="1"/>
              <a:t>print('move_mean_sample =\n',move_mean_sample)</a:t>
            </a:r>
            <a:endParaRPr lang="en-US" altLang="zh-CN" b="1"/>
          </a:p>
          <a:p>
            <a:r>
              <a:rPr lang="en-US" altLang="zh-CN" b="1"/>
              <a:t>print('np_cov =\n',np_cov)</a:t>
            </a:r>
            <a:endParaRPr lang="en-US" altLang="zh-CN" b="1"/>
          </a:p>
          <a:p>
            <a:endParaRPr lang="en-US" altLang="zh-CN" b="1"/>
          </a:p>
          <a:p>
            <a:r>
              <a:rPr lang="en-US" altLang="zh-CN" b="1"/>
              <a:t>mat_cov = np.mat(np_cov)</a:t>
            </a:r>
            <a:endParaRPr lang="en-US" altLang="zh-CN" b="1"/>
          </a:p>
          <a:p>
            <a:r>
              <a:rPr lang="en-US" altLang="zh-CN" b="1"/>
              <a:t>(eigV, eigVector) = np.linalg.eigh(mat_cov)</a:t>
            </a:r>
            <a:endParaRPr lang="en-US" altLang="zh-CN" b="1"/>
          </a:p>
          <a:p>
            <a:r>
              <a:rPr lang="en-US" altLang="zh-CN" b="1"/>
              <a:t>pca_mat = eigVector[:,-1]</a:t>
            </a:r>
            <a:endParaRPr lang="en-US" altLang="zh-CN" b="1"/>
          </a:p>
          <a:p>
            <a:r>
              <a:rPr lang="en-US" altLang="zh-CN" b="1"/>
              <a:t>pca_data = pca_mat.T * np.mat(move_mean_sample)#Y = P^T * X</a:t>
            </a:r>
            <a:endParaRPr lang="en-US" altLang="zh-CN" b="1"/>
          </a:p>
          <a:p>
            <a:endParaRPr lang="en-US" altLang="zh-CN" b="1"/>
          </a:p>
          <a:p>
            <a:r>
              <a:rPr lang="en-US" altLang="zh-CN" b="1"/>
              <a:t>recon_data = ((pca_mat * pca_data).transpose() + mean_data).transpose() #X = P*Y</a:t>
            </a:r>
            <a:endParaRPr lang="en-US" altLang="zh-CN" b="1"/>
          </a:p>
          <a:p>
            <a:r>
              <a:rPr lang="en-US" altLang="zh-CN" b="1"/>
              <a:t>p1.plot(recon_data[0,:],recon_data[1,:],'o')</a:t>
            </a:r>
            <a:endParaRPr lang="en-US" altLang="zh-CN" b="1"/>
          </a:p>
          <a:p>
            <a:r>
              <a:rPr lang="en-US" altLang="zh-CN" b="1"/>
              <a:t>p1.axis([0,5,0,5])</a:t>
            </a:r>
            <a:endParaRPr lang="en-US" altLang="zh-CN" b="1"/>
          </a:p>
          <a:p>
            <a:endParaRPr lang="en-US" altLang="zh-CN" b="1"/>
          </a:p>
          <a:p>
            <a:r>
              <a:rPr lang="en-US" altLang="zh-CN" b="1"/>
              <a:t>k = pca_mat[1,0]/pca_mat[0,0]</a:t>
            </a:r>
            <a:endParaRPr lang="en-US" altLang="zh-CN" b="1"/>
          </a:p>
          <a:p>
            <a:r>
              <a:rPr lang="en-US" altLang="zh-CN" b="1"/>
              <a:t>b = recon_data[1,0] - k*recon_data[0,0]</a:t>
            </a:r>
            <a:endParaRPr lang="en-US" altLang="zh-CN" b="1"/>
          </a:p>
          <a:p>
            <a:r>
              <a:rPr lang="en-US" altLang="zh-CN" b="1"/>
              <a:t>xx = [0,5]</a:t>
            </a:r>
            <a:endParaRPr lang="en-US" altLang="zh-CN" b="1"/>
          </a:p>
          <a:p>
            <a:r>
              <a:rPr lang="en-US" altLang="zh-CN" b="1"/>
              <a:t>yy = k * xx +b</a:t>
            </a:r>
            <a:endParaRPr lang="en-US" altLang="zh-CN" b="1"/>
          </a:p>
          <a:p>
            <a:r>
              <a:rPr lang="en-US" altLang="zh-CN" b="1"/>
              <a:t>p1.plot(xx,yy)</a:t>
            </a:r>
            <a:endParaRPr lang="en-US" altLang="zh-CN" b="1"/>
          </a:p>
          <a:p>
            <a:endParaRPr lang="en-US" altLang="zh-CN" b="1"/>
          </a:p>
          <a:p>
            <a:r>
              <a:rPr lang="en-US" altLang="zh-CN" b="1"/>
              <a:t>print('eigV=\n',eigV)</a:t>
            </a:r>
            <a:endParaRPr lang="en-US" altLang="zh-CN" b="1"/>
          </a:p>
          <a:p>
            <a:r>
              <a:rPr lang="en-US" altLang="zh-CN" b="1"/>
              <a:t>print('eigVector=\n',eigVector)</a:t>
            </a:r>
            <a:endParaRPr lang="en-US" altLang="zh-CN" b="1"/>
          </a:p>
          <a:p>
            <a:r>
              <a:rPr lang="en-US" altLang="zh-CN" b="1"/>
              <a:t>print('pca_data=\n',pca_data)</a:t>
            </a:r>
            <a:endParaRPr lang="en-US" altLang="zh-CN" b="1"/>
          </a:p>
          <a:p>
            <a:r>
              <a:rPr lang="en-US" altLang="zh-CN" b="1"/>
              <a:t>plt.show()</a:t>
            </a:r>
            <a:endParaRPr lang="en-US" altLang="zh-CN" b="1"/>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http://blog.csdn.net/itplus/article/details/37969519</a:t>
            </a:r>
            <a:endParaRPr lang="zh-CN" altLang="en-US"/>
          </a:p>
          <a:p>
            <a:endParaRPr lang="zh-CN" altLang="en-US"/>
          </a:p>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17625"/>
            <a:ext cx="11178540" cy="494792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a:t>单击</a:t>
            </a:r>
            <a:r>
              <a:rPr lang="zh-CN" altLang="en-US" dirty="0"/>
              <a:t>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
        <p:nvSpPr>
          <p:cNvPr id="2" name="文本框 1"/>
          <p:cNvSpPr txBox="1"/>
          <p:nvPr userDrawn="1"/>
        </p:nvSpPr>
        <p:spPr>
          <a:xfrm>
            <a:off x="11195027" y="6451041"/>
            <a:ext cx="936113" cy="414020"/>
          </a:xfrm>
          <a:prstGeom prst="rect">
            <a:avLst/>
          </a:prstGeom>
          <a:noFill/>
        </p:spPr>
        <p:txBody>
          <a:bodyPr wrap="square" rtlCol="0">
            <a:spAutoFit/>
          </a:bodyPr>
          <a:lstStyle/>
          <a:p>
            <a:pPr algn="ctr"/>
            <a:fld id="{1432915B-D1EE-487E-8AD7-1B72CA128E11}" type="slidenum">
              <a:rPr lang="en-US" altLang="zh-CN"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a:solidFill>
                  <a:srgbClr val="00AEEF"/>
                </a:solidFill>
                <a:latin typeface="黑体" panose="02010609060101010101" pitchFamily="49" charset="-122"/>
                <a:ea typeface="黑体" panose="02010609060101010101" pitchFamily="49" charset="-122"/>
              </a:rPr>
              <a:t>IT</a:t>
            </a:r>
            <a:r>
              <a:rPr lang="zh-CN" altLang="en-US" sz="1200" dirty="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379855"/>
            <a:ext cx="11178540" cy="4885690"/>
          </a:xfrm>
        </p:spPr>
        <p:txBody>
          <a:bodyPr/>
          <a:lstStyle>
            <a:lvl1pPr eaLnBrk="1" fontAlgn="auto" latinLnBrk="0" hangingPunct="1">
              <a:lnSpc>
                <a:spcPct val="150000"/>
              </a:lnSpc>
              <a:buSzPct val="80000"/>
              <a:buFontTx/>
              <a:buBlip>
                <a:blip r:embed="rId3"/>
              </a:buBlip>
              <a:defRPr sz="2400" b="0">
                <a:solidFill>
                  <a:schemeClr val="tx1"/>
                </a:solidFill>
                <a:latin typeface="微软雅黑" panose="020B0503020204020204" pitchFamily="34" charset="-122"/>
                <a:ea typeface="微软雅黑" panose="020B0503020204020204" pitchFamily="34" charset="-122"/>
              </a:defRPr>
            </a:lvl1pPr>
            <a:lvl2pPr eaLnBrk="1" fontAlgn="auto" latinLnBrk="0" hangingPunct="1">
              <a:lnSpc>
                <a:spcPct val="150000"/>
              </a:lnSpc>
              <a:buSzPct val="100000"/>
              <a:buFontTx/>
              <a:buBlip>
                <a:blip r:embed="rId4"/>
              </a:buBlip>
              <a:defRPr sz="2200" b="0">
                <a:solidFill>
                  <a:schemeClr val="tx1"/>
                </a:solidFill>
                <a:latin typeface="微软雅黑" panose="020B0503020204020204" pitchFamily="34" charset="-122"/>
                <a:ea typeface="微软雅黑" panose="020B0503020204020204" pitchFamily="34" charset="-122"/>
              </a:defRPr>
            </a:lvl2pPr>
            <a:lvl3pPr eaLnBrk="1" fontAlgn="auto" latinLnBrk="0" hangingPunct="1">
              <a:lnSpc>
                <a:spcPct val="1500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594485"/>
            <a:ext cx="10514330" cy="458406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fontAlgn="auto"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fontAlgn="auto"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fontAlgn="auto"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fontAlgn="auto"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fontAlgn="auto"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hyperlink" Target="https://en.wikipedia.org/wiki/Tf&#226;&#128;&#147;idf"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29.wmf"/><Relationship Id="rId5" Type="http://schemas.openxmlformats.org/officeDocument/2006/relationships/oleObject" Target="../embeddings/oleObject3.bin"/><Relationship Id="rId4" Type="http://schemas.openxmlformats.org/officeDocument/2006/relationships/image" Target="../media/image28.wmf"/><Relationship Id="rId3" Type="http://schemas.openxmlformats.org/officeDocument/2006/relationships/oleObject" Target="../embeddings/oleObject2.bin"/><Relationship Id="rId2" Type="http://schemas.openxmlformats.org/officeDocument/2006/relationships/image" Target="../media/image27.wmf"/><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35.wmf"/><Relationship Id="rId7" Type="http://schemas.openxmlformats.org/officeDocument/2006/relationships/oleObject" Target="../embeddings/oleObject7.bin"/><Relationship Id="rId6" Type="http://schemas.openxmlformats.org/officeDocument/2006/relationships/image" Target="../media/image34.wmf"/><Relationship Id="rId5" Type="http://schemas.openxmlformats.org/officeDocument/2006/relationships/oleObject" Target="../embeddings/oleObject6.bin"/><Relationship Id="rId4" Type="http://schemas.openxmlformats.org/officeDocument/2006/relationships/image" Target="../media/image33.wmf"/><Relationship Id="rId3" Type="http://schemas.openxmlformats.org/officeDocument/2006/relationships/oleObject" Target="../embeddings/oleObject5.bin"/><Relationship Id="rId2" Type="http://schemas.openxmlformats.org/officeDocument/2006/relationships/image" Target="../media/image32.wmf"/><Relationship Id="rId13" Type="http://schemas.openxmlformats.org/officeDocument/2006/relationships/notesSlide" Target="../notesSlides/notesSlide16.xml"/><Relationship Id="rId12" Type="http://schemas.openxmlformats.org/officeDocument/2006/relationships/vmlDrawing" Target="../drawings/vmlDrawing2.vml"/><Relationship Id="rId11" Type="http://schemas.openxmlformats.org/officeDocument/2006/relationships/slideLayout" Target="../slideLayouts/slideLayout1.xml"/><Relationship Id="rId10" Type="http://schemas.openxmlformats.org/officeDocument/2006/relationships/image" Target="../media/image36.wmf"/><Relationship Id="rId1"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vmlDrawing" Target="../drawings/vmlDrawing3.vml"/><Relationship Id="rId7"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wmf"/><Relationship Id="rId1"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wmf"/><Relationship Id="rId3" Type="http://schemas.openxmlformats.org/officeDocument/2006/relationships/oleObject" Target="../embeddings/oleObject11.bin"/><Relationship Id="rId2" Type="http://schemas.openxmlformats.org/officeDocument/2006/relationships/image" Target="../media/image70.wmf"/><Relationship Id="rId11" Type="http://schemas.openxmlformats.org/officeDocument/2006/relationships/notesSlide" Target="../notesSlides/notesSlide30.xml"/><Relationship Id="rId10" Type="http://schemas.openxmlformats.org/officeDocument/2006/relationships/vmlDrawing" Target="../drawings/vmlDrawing4.vml"/><Relationship Id="rId1" Type="http://schemas.openxmlformats.org/officeDocument/2006/relationships/oleObject" Target="../embeddings/oleObject10.bin"/></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vmlDrawing" Target="../drawings/vmlDrawing5.vml"/><Relationship Id="rId6"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wmf"/><Relationship Id="rId1" Type="http://schemas.openxmlformats.org/officeDocument/2006/relationships/oleObject" Target="../embeddings/oleObject12.bin"/></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9" Type="http://schemas.openxmlformats.org/officeDocument/2006/relationships/notesSlide" Target="../notesSlides/notesSlide37.xml"/><Relationship Id="rId8" Type="http://schemas.openxmlformats.org/officeDocument/2006/relationships/vmlDrawing" Target="../drawings/vmlDrawing6.vml"/><Relationship Id="rId7"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3.png"/><Relationship Id="rId4" Type="http://schemas.openxmlformats.org/officeDocument/2006/relationships/image" Target="../media/image96.png"/><Relationship Id="rId3" Type="http://schemas.openxmlformats.org/officeDocument/2006/relationships/image" Target="../media/image95.wmf"/><Relationship Id="rId2" Type="http://schemas.openxmlformats.org/officeDocument/2006/relationships/oleObject" Target="../embeddings/oleObject13.bin"/><Relationship Id="rId1" Type="http://schemas.openxmlformats.org/officeDocument/2006/relationships/image" Target="../media/image91.png"/></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image" Target="../media/image100.png"/><Relationship Id="rId3" Type="http://schemas.openxmlformats.org/officeDocument/2006/relationships/image" Target="../media/image93.png"/><Relationship Id="rId2" Type="http://schemas.openxmlformats.org/officeDocument/2006/relationships/image" Target="../media/image99.png"/><Relationship Id="rId1" Type="http://schemas.openxmlformats.org/officeDocument/2006/relationships/image" Target="../media/image98.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xml"/><Relationship Id="rId2" Type="http://schemas.openxmlformats.org/officeDocument/2006/relationships/image" Target="../media/image107.png"/><Relationship Id="rId1" Type="http://schemas.openxmlformats.org/officeDocument/2006/relationships/image" Target="../media/image10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9.png"/><Relationship Id="rId1" Type="http://schemas.openxmlformats.org/officeDocument/2006/relationships/image" Target="../media/image108.png"/></Relationships>
</file>

<file path=ppt/slides/_rels/slide79.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1.xml"/><Relationship Id="rId6" Type="http://schemas.openxmlformats.org/officeDocument/2006/relationships/image" Target="../media/image112.wmf"/><Relationship Id="rId5" Type="http://schemas.openxmlformats.org/officeDocument/2006/relationships/oleObject" Target="../embeddings/oleObject16.bin"/><Relationship Id="rId4" Type="http://schemas.openxmlformats.org/officeDocument/2006/relationships/image" Target="../media/image111.wmf"/><Relationship Id="rId3" Type="http://schemas.openxmlformats.org/officeDocument/2006/relationships/oleObject" Target="../embeddings/oleObject15.bin"/><Relationship Id="rId2" Type="http://schemas.openxmlformats.org/officeDocument/2006/relationships/image" Target="../media/image110.wmf"/><Relationship Id="rId1"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116.wmf"/><Relationship Id="rId7" Type="http://schemas.openxmlformats.org/officeDocument/2006/relationships/oleObject" Target="../embeddings/oleObject20.bin"/><Relationship Id="rId6" Type="http://schemas.openxmlformats.org/officeDocument/2006/relationships/image" Target="../media/image115.wmf"/><Relationship Id="rId5" Type="http://schemas.openxmlformats.org/officeDocument/2006/relationships/oleObject" Target="../embeddings/oleObject19.bin"/><Relationship Id="rId4" Type="http://schemas.openxmlformats.org/officeDocument/2006/relationships/image" Target="../media/image114.wmf"/><Relationship Id="rId3" Type="http://schemas.openxmlformats.org/officeDocument/2006/relationships/oleObject" Target="../embeddings/oleObject18.bin"/><Relationship Id="rId2" Type="http://schemas.openxmlformats.org/officeDocument/2006/relationships/image" Target="../media/image113.wmf"/><Relationship Id="rId12" Type="http://schemas.openxmlformats.org/officeDocument/2006/relationships/vmlDrawing" Target="../drawings/vmlDrawing8.vml"/><Relationship Id="rId11" Type="http://schemas.openxmlformats.org/officeDocument/2006/relationships/slideLayout" Target="../slideLayouts/slideLayout1.xml"/><Relationship Id="rId10" Type="http://schemas.openxmlformats.org/officeDocument/2006/relationships/image" Target="../media/image117.wmf"/><Relationship Id="rId1" Type="http://schemas.openxmlformats.org/officeDocument/2006/relationships/oleObject" Target="../embeddings/oleObject17.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9" Type="http://schemas.openxmlformats.org/officeDocument/2006/relationships/image" Target="../media/image122.wmf"/><Relationship Id="rId8" Type="http://schemas.openxmlformats.org/officeDocument/2006/relationships/oleObject" Target="../embeddings/oleObject25.bin"/><Relationship Id="rId7" Type="http://schemas.openxmlformats.org/officeDocument/2006/relationships/image" Target="../media/image121.wmf"/><Relationship Id="rId6" Type="http://schemas.openxmlformats.org/officeDocument/2006/relationships/oleObject" Target="../embeddings/oleObject24.bin"/><Relationship Id="rId5" Type="http://schemas.openxmlformats.org/officeDocument/2006/relationships/image" Target="../media/image120.wmf"/><Relationship Id="rId4" Type="http://schemas.openxmlformats.org/officeDocument/2006/relationships/oleObject" Target="../embeddings/oleObject23.bin"/><Relationship Id="rId3" Type="http://schemas.openxmlformats.org/officeDocument/2006/relationships/image" Target="../media/image119.wmf"/><Relationship Id="rId2" Type="http://schemas.openxmlformats.org/officeDocument/2006/relationships/oleObject" Target="../embeddings/oleObject22.bin"/><Relationship Id="rId11" Type="http://schemas.openxmlformats.org/officeDocument/2006/relationships/vmlDrawing" Target="../drawings/vmlDrawing9.vml"/><Relationship Id="rId10" Type="http://schemas.openxmlformats.org/officeDocument/2006/relationships/slideLayout" Target="../slideLayouts/slideLayout1.xml"/><Relationship Id="rId1" Type="http://schemas.openxmlformats.org/officeDocument/2006/relationships/image" Target="../media/image118.png"/></Relationships>
</file>

<file path=ppt/slides/_rels/slide83.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1.xml"/><Relationship Id="rId4" Type="http://schemas.openxmlformats.org/officeDocument/2006/relationships/image" Target="../media/image125.wmf"/><Relationship Id="rId3" Type="http://schemas.openxmlformats.org/officeDocument/2006/relationships/oleObject" Target="../embeddings/oleObject26.bin"/><Relationship Id="rId2" Type="http://schemas.openxmlformats.org/officeDocument/2006/relationships/image" Target="../media/image124.png"/><Relationship Id="rId1" Type="http://schemas.openxmlformats.org/officeDocument/2006/relationships/image" Target="../media/image123.png"/></Relationships>
</file>

<file path=ppt/slides/_rels/slide84.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image" Target="../media/image128.wmf"/><Relationship Id="rId7" Type="http://schemas.openxmlformats.org/officeDocument/2006/relationships/oleObject" Target="../embeddings/oleObject30.bin"/><Relationship Id="rId6" Type="http://schemas.openxmlformats.org/officeDocument/2006/relationships/image" Target="../media/image127.wmf"/><Relationship Id="rId5" Type="http://schemas.openxmlformats.org/officeDocument/2006/relationships/oleObject" Target="../embeddings/oleObject29.bin"/><Relationship Id="rId4" Type="http://schemas.openxmlformats.org/officeDocument/2006/relationships/image" Target="../media/image126.wmf"/><Relationship Id="rId3" Type="http://schemas.openxmlformats.org/officeDocument/2006/relationships/oleObject" Target="../embeddings/oleObject28.bin"/><Relationship Id="rId2" Type="http://schemas.openxmlformats.org/officeDocument/2006/relationships/image" Target="../media/image116.wmf"/><Relationship Id="rId19" Type="http://schemas.openxmlformats.org/officeDocument/2006/relationships/vmlDrawing" Target="../drawings/vmlDrawing11.vml"/><Relationship Id="rId18" Type="http://schemas.openxmlformats.org/officeDocument/2006/relationships/slideLayout" Target="../slideLayouts/slideLayout1.xml"/><Relationship Id="rId17" Type="http://schemas.openxmlformats.org/officeDocument/2006/relationships/image" Target="../media/image132.wmf"/><Relationship Id="rId16" Type="http://schemas.openxmlformats.org/officeDocument/2006/relationships/oleObject" Target="../embeddings/oleObject35.bin"/><Relationship Id="rId15" Type="http://schemas.openxmlformats.org/officeDocument/2006/relationships/image" Target="../media/image131.wmf"/><Relationship Id="rId14" Type="http://schemas.openxmlformats.org/officeDocument/2006/relationships/oleObject" Target="../embeddings/oleObject34.bin"/><Relationship Id="rId13" Type="http://schemas.openxmlformats.org/officeDocument/2006/relationships/image" Target="../media/image130.wmf"/><Relationship Id="rId12" Type="http://schemas.openxmlformats.org/officeDocument/2006/relationships/oleObject" Target="../embeddings/oleObject33.bin"/><Relationship Id="rId11" Type="http://schemas.openxmlformats.org/officeDocument/2006/relationships/oleObject" Target="../embeddings/oleObject32.bin"/><Relationship Id="rId10" Type="http://schemas.openxmlformats.org/officeDocument/2006/relationships/image" Target="../media/image129.wmf"/><Relationship Id="rId1" Type="http://schemas.openxmlformats.org/officeDocument/2006/relationships/oleObject" Target="../embeddings/oleObject27.bin"/></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134.png"/><Relationship Id="rId1"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135.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6.png"/></Relationships>
</file>

<file path=ppt/slides/_rels/slide8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0.wmf"/><Relationship Id="rId7" Type="http://schemas.openxmlformats.org/officeDocument/2006/relationships/oleObject" Target="../embeddings/oleObject39.bin"/><Relationship Id="rId6" Type="http://schemas.openxmlformats.org/officeDocument/2006/relationships/image" Target="../media/image139.wmf"/><Relationship Id="rId5" Type="http://schemas.openxmlformats.org/officeDocument/2006/relationships/oleObject" Target="../embeddings/oleObject38.bin"/><Relationship Id="rId4" Type="http://schemas.openxmlformats.org/officeDocument/2006/relationships/image" Target="../media/image138.wmf"/><Relationship Id="rId3" Type="http://schemas.openxmlformats.org/officeDocument/2006/relationships/oleObject" Target="../embeddings/oleObject37.bin"/><Relationship Id="rId2" Type="http://schemas.openxmlformats.org/officeDocument/2006/relationships/image" Target="../media/image137.wmf"/><Relationship Id="rId10" Type="http://schemas.openxmlformats.org/officeDocument/2006/relationships/vmlDrawing" Target="../drawings/vmlDrawing12.vml"/><Relationship Id="rId1" Type="http://schemas.openxmlformats.org/officeDocument/2006/relationships/oleObject" Target="../embeddings/oleObject36.bin"/></Relationships>
</file>

<file path=ppt/slides/_rels/slide8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4.wmf"/><Relationship Id="rId7" Type="http://schemas.openxmlformats.org/officeDocument/2006/relationships/oleObject" Target="../embeddings/oleObject43.bin"/><Relationship Id="rId6" Type="http://schemas.openxmlformats.org/officeDocument/2006/relationships/image" Target="../media/image143.wmf"/><Relationship Id="rId5" Type="http://schemas.openxmlformats.org/officeDocument/2006/relationships/oleObject" Target="../embeddings/oleObject42.bin"/><Relationship Id="rId4" Type="http://schemas.openxmlformats.org/officeDocument/2006/relationships/image" Target="../media/image142.wmf"/><Relationship Id="rId3" Type="http://schemas.openxmlformats.org/officeDocument/2006/relationships/oleObject" Target="../embeddings/oleObject41.bin"/><Relationship Id="rId2" Type="http://schemas.openxmlformats.org/officeDocument/2006/relationships/image" Target="../media/image141.wmf"/><Relationship Id="rId10" Type="http://schemas.openxmlformats.org/officeDocument/2006/relationships/vmlDrawing" Target="../drawings/vmlDrawing13.vml"/><Relationship Id="rId1" Type="http://schemas.openxmlformats.org/officeDocument/2006/relationships/oleObject" Target="../embeddings/oleObject40.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9" Type="http://schemas.openxmlformats.org/officeDocument/2006/relationships/oleObject" Target="../embeddings/oleObject48.bin"/><Relationship Id="rId8" Type="http://schemas.openxmlformats.org/officeDocument/2006/relationships/image" Target="../media/image148.wmf"/><Relationship Id="rId7" Type="http://schemas.openxmlformats.org/officeDocument/2006/relationships/oleObject" Target="../embeddings/oleObject47.bin"/><Relationship Id="rId6" Type="http://schemas.openxmlformats.org/officeDocument/2006/relationships/image" Target="../media/image147.wmf"/><Relationship Id="rId5" Type="http://schemas.openxmlformats.org/officeDocument/2006/relationships/oleObject" Target="../embeddings/oleObject46.bin"/><Relationship Id="rId4" Type="http://schemas.openxmlformats.org/officeDocument/2006/relationships/image" Target="../media/image146.wmf"/><Relationship Id="rId3" Type="http://schemas.openxmlformats.org/officeDocument/2006/relationships/oleObject" Target="../embeddings/oleObject45.bin"/><Relationship Id="rId2" Type="http://schemas.openxmlformats.org/officeDocument/2006/relationships/image" Target="../media/image145.wmf"/><Relationship Id="rId16" Type="http://schemas.openxmlformats.org/officeDocument/2006/relationships/vmlDrawing" Target="../drawings/vmlDrawing14.vml"/><Relationship Id="rId15" Type="http://schemas.openxmlformats.org/officeDocument/2006/relationships/slideLayout" Target="../slideLayouts/slideLayout1.xml"/><Relationship Id="rId14" Type="http://schemas.openxmlformats.org/officeDocument/2006/relationships/image" Target="../media/image151.wmf"/><Relationship Id="rId13" Type="http://schemas.openxmlformats.org/officeDocument/2006/relationships/oleObject" Target="../embeddings/oleObject50.bin"/><Relationship Id="rId12" Type="http://schemas.openxmlformats.org/officeDocument/2006/relationships/image" Target="../media/image150.wmf"/><Relationship Id="rId11" Type="http://schemas.openxmlformats.org/officeDocument/2006/relationships/oleObject" Target="../embeddings/oleObject49.bin"/><Relationship Id="rId10" Type="http://schemas.openxmlformats.org/officeDocument/2006/relationships/image" Target="../media/image149.wmf"/><Relationship Id="rId1" Type="http://schemas.openxmlformats.org/officeDocument/2006/relationships/oleObject" Target="../embeddings/oleObject44.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3.png"/><Relationship Id="rId1" Type="http://schemas.openxmlformats.org/officeDocument/2006/relationships/image" Target="../media/image15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15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155.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15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157.png"/></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1.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fontScale="92500"/>
          </a:bodyPr>
          <a:lstStyle/>
          <a:p>
            <a:pPr>
              <a:lnSpc>
                <a:spcPts val="4200"/>
              </a:lnSpc>
            </a:pPr>
            <a:r>
              <a:rPr lang="zh-CN" altLang="en-US" sz="3600">
                <a:latin typeface="华文行楷" panose="02010800040101010101" pitchFamily="2" charset="-122"/>
                <a:ea typeface="华文行楷" panose="02010800040101010101" pitchFamily="2" charset="-122"/>
              </a:rPr>
              <a:t>本课件包括演示文稿、示例、代码、题库、视频和声音等内容，北风网和讲师拥有完全知识产权；只限于善意学习者在本课程使用，不得在课程范围外向任何第三方散播。任何其他人或者机构不得盗版、复制、仿造其中的创意和内容，我们保留一切通过法律手段追究违反者的权利。</a:t>
            </a:r>
            <a:endParaRPr lang="en-US" altLang="zh-CN" sz="3600">
              <a:latin typeface="华文行楷" panose="02010800040101010101" pitchFamily="2" charset="-122"/>
              <a:ea typeface="华文行楷" panose="02010800040101010101" pitchFamily="2" charset="-122"/>
            </a:endParaRPr>
          </a:p>
          <a:p>
            <a:pPr>
              <a:lnSpc>
                <a:spcPts val="4200"/>
              </a:lnSpc>
            </a:pPr>
            <a:r>
              <a:rPr lang="zh-CN" altLang="en-US" sz="3600">
                <a:latin typeface="华文行楷" panose="02010800040101010101" pitchFamily="2" charset="-122"/>
                <a:ea typeface="华文行楷" panose="02010800040101010101" pitchFamily="2" charset="-122"/>
              </a:rPr>
              <a:t>课程详情请咨询</a:t>
            </a:r>
            <a:endParaRPr lang="en-US" altLang="zh-CN" sz="3600">
              <a:latin typeface="华文行楷" panose="02010800040101010101" pitchFamily="2" charset="-122"/>
              <a:ea typeface="华文行楷" panose="02010800040101010101" pitchFamily="2" charset="-122"/>
            </a:endParaRPr>
          </a:p>
          <a:p>
            <a:pPr lvl="1">
              <a:lnSpc>
                <a:spcPts val="4200"/>
              </a:lnSpc>
            </a:pPr>
            <a:r>
              <a:rPr lang="zh-CN" altLang="en-US" sz="3200">
                <a:latin typeface="华文行楷" panose="02010800040101010101" pitchFamily="2" charset="-122"/>
                <a:ea typeface="华文行楷" panose="02010800040101010101" pitchFamily="2" charset="-122"/>
              </a:rPr>
              <a:t>微信公众号：北风教育</a:t>
            </a:r>
            <a:endParaRPr lang="en-US" altLang="zh-CN" sz="3200">
              <a:latin typeface="华文行楷" panose="02010800040101010101" pitchFamily="2" charset="-122"/>
              <a:ea typeface="华文行楷" panose="02010800040101010101" pitchFamily="2" charset="-122"/>
            </a:endParaRPr>
          </a:p>
          <a:p>
            <a:pPr lvl="1">
              <a:lnSpc>
                <a:spcPts val="4200"/>
              </a:lnSpc>
            </a:pPr>
            <a:r>
              <a:rPr lang="zh-CN" altLang="en-US" sz="3200">
                <a:latin typeface="华文行楷" panose="02010800040101010101" pitchFamily="2" charset="-122"/>
                <a:ea typeface="华文行楷" panose="02010800040101010101" pitchFamily="2" charset="-122"/>
              </a:rPr>
              <a:t>官方网址：</a:t>
            </a:r>
            <a:r>
              <a:rPr lang="en-US" altLang="zh-CN" sz="3200">
                <a:latin typeface="华文行楷" panose="02010800040101010101" pitchFamily="2" charset="-122"/>
                <a:ea typeface="华文行楷" panose="02010800040101010101" pitchFamily="2" charset="-122"/>
              </a:rPr>
              <a:t>http://www.ibeifeng.com/</a:t>
            </a:r>
            <a:endParaRPr lang="zh-CN" altLang="en-US" sz="3200">
              <a:latin typeface="华文行楷" panose="02010800040101010101" pitchFamily="2" charset="-122"/>
              <a:ea typeface="华文行楷" panose="02010800040101010101" pitchFamily="2" charset="-122"/>
            </a:endParaRPr>
          </a:p>
        </p:txBody>
      </p:sp>
      <p:sp>
        <p:nvSpPr>
          <p:cNvPr id="3" name="标题 2"/>
          <p:cNvSpPr>
            <a:spLocks noGrp="1"/>
          </p:cNvSpPr>
          <p:nvPr>
            <p:ph type="title"/>
          </p:nvPr>
        </p:nvSpPr>
        <p:spPr/>
        <p:txBody>
          <a:bodyPr>
            <a:normAutofit/>
          </a:bodyPr>
          <a:lstStyle/>
          <a:p>
            <a:r>
              <a:rPr lang="zh-CN" altLang="en-US" sz="4400"/>
              <a:t>法律声明</a:t>
            </a:r>
            <a:endParaRPr lang="zh-CN" altLang="en-US" sz="4400"/>
          </a:p>
        </p:txBody>
      </p:sp>
      <p:pic>
        <p:nvPicPr>
          <p:cNvPr id="1028" name="Picture 4" descr="http://www.ibeifeng.com/themes/newibeifeng/images/bfjywx.jpg"/>
          <p:cNvPicPr>
            <a:picLocks noChangeAspect="1" noChangeArrowheads="1"/>
          </p:cNvPicPr>
          <p:nvPr/>
        </p:nvPicPr>
        <p:blipFill rotWithShape="1">
          <a:blip r:embed="rId1">
            <a:extLst>
              <a:ext uri="{28A0092B-C50C-407E-A947-70E740481C1C}">
                <a14:useLocalDpi xmlns:a14="http://schemas.microsoft.com/office/drawing/2010/main" val="0"/>
              </a:ext>
            </a:extLst>
          </a:blip>
          <a:srcRect l="10866" t="9333" r="11517" b="24001"/>
          <a:stretch>
            <a:fillRect/>
          </a:stretch>
        </p:blipFill>
        <p:spPr bwMode="auto">
          <a:xfrm>
            <a:off x="8687494" y="4129572"/>
            <a:ext cx="2376265" cy="2376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3"/>
          </p:nvPr>
        </p:nvSpPr>
        <p:spPr/>
        <p:txBody>
          <a:bodyPr>
            <a:normAutofit lnSpcReduction="10000"/>
          </a:bodyPr>
          <a:p>
            <a:r>
              <a:rPr lang="en-US" altLang="zh-CN"/>
              <a:t> </a:t>
            </a:r>
            <a:r>
              <a:rPr lang="zh-CN" altLang="en-US"/>
              <a:t>一般情况下，用于后期模型创建的数据都是存在在本地磁盘、关系型数据库或者一些相关的分布式数据存储平台的。</a:t>
            </a:r>
            <a:endParaRPr lang="zh-CN" altLang="en-US"/>
          </a:p>
          <a:p>
            <a:pPr lvl="1"/>
            <a:r>
              <a:rPr lang="zh-CN" altLang="en-US"/>
              <a:t> 本地磁盘</a:t>
            </a:r>
            <a:endParaRPr lang="zh-CN" altLang="en-US"/>
          </a:p>
          <a:p>
            <a:pPr lvl="1"/>
            <a:r>
              <a:rPr lang="zh-CN" altLang="en-US"/>
              <a:t> </a:t>
            </a:r>
            <a:r>
              <a:rPr lang="en-US" altLang="zh-CN"/>
              <a:t>MySQL</a:t>
            </a:r>
            <a:endParaRPr lang="en-US" altLang="zh-CN"/>
          </a:p>
          <a:p>
            <a:pPr lvl="1"/>
            <a:r>
              <a:rPr lang="en-US" altLang="zh-CN"/>
              <a:t> Oracle</a:t>
            </a:r>
            <a:endParaRPr lang="en-US" altLang="zh-CN"/>
          </a:p>
          <a:p>
            <a:pPr lvl="1"/>
            <a:r>
              <a:rPr lang="en-US" altLang="zh-CN"/>
              <a:t> HBase</a:t>
            </a:r>
            <a:endParaRPr lang="en-US" altLang="zh-CN"/>
          </a:p>
          <a:p>
            <a:pPr lvl="1"/>
            <a:r>
              <a:rPr lang="en-US" altLang="zh-CN"/>
              <a:t> HDFS</a:t>
            </a:r>
            <a:endParaRPr lang="en-US" altLang="zh-CN"/>
          </a:p>
          <a:p>
            <a:pPr lvl="1"/>
            <a:r>
              <a:rPr lang="en-US" altLang="zh-CN"/>
              <a:t> Hive</a:t>
            </a:r>
            <a:endParaRPr lang="en-US" altLang="zh-CN"/>
          </a:p>
        </p:txBody>
      </p:sp>
      <p:sp>
        <p:nvSpPr>
          <p:cNvPr id="5" name="标题 4"/>
          <p:cNvSpPr>
            <a:spLocks noGrp="1"/>
          </p:cNvSpPr>
          <p:nvPr>
            <p:ph type="title"/>
          </p:nvPr>
        </p:nvSpPr>
        <p:spPr/>
        <p:txBody>
          <a:bodyPr/>
          <a:p>
            <a:r>
              <a:rPr lang="zh-CN" altLang="en-US"/>
              <a:t>数据如何存储？</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数据清洗</a:t>
            </a:r>
            <a:endParaRPr lang="zh-CN" altLang="en-US"/>
          </a:p>
        </p:txBody>
      </p:sp>
      <p:sp>
        <p:nvSpPr>
          <p:cNvPr id="5" name="内容占位符 4"/>
          <p:cNvSpPr>
            <a:spLocks noGrp="1"/>
          </p:cNvSpPr>
          <p:nvPr>
            <p:ph idx="13"/>
          </p:nvPr>
        </p:nvSpPr>
        <p:spPr>
          <a:xfrm>
            <a:off x="506095" y="1276985"/>
            <a:ext cx="11178540" cy="4952365"/>
          </a:xfrm>
        </p:spPr>
        <p:txBody>
          <a:bodyPr/>
          <a:lstStyle/>
          <a:p>
            <a:pPr>
              <a:lnSpc>
                <a:spcPct val="150000"/>
              </a:lnSpc>
            </a:pPr>
            <a:r>
              <a:rPr lang="en-US" altLang="zh-CN"/>
              <a:t> </a:t>
            </a:r>
            <a:r>
              <a:rPr lang="zh-CN" altLang="en-US"/>
              <a:t>数据清洗</a:t>
            </a:r>
            <a:r>
              <a:rPr lang="en-US" altLang="zh-CN"/>
              <a:t>(data cleaning)</a:t>
            </a:r>
            <a:r>
              <a:rPr lang="zh-CN" altLang="en-US"/>
              <a:t>是在机器学习过程中一个不可缺少的环节，其数据的清洗结果直接关系到模型效果以及最终的结论。在实际的工作中，数据清洗通常占开发过程的</a:t>
            </a:r>
            <a:r>
              <a:rPr lang="en-US" altLang="zh-CN"/>
              <a:t>30%-50%</a:t>
            </a:r>
            <a:r>
              <a:rPr lang="zh-CN" altLang="en-US"/>
              <a:t>左右的时间。</a:t>
            </a:r>
            <a:endParaRPr lang="zh-CN" altLang="en-US"/>
          </a:p>
        </p:txBody>
      </p:sp>
      <p:pic>
        <p:nvPicPr>
          <p:cNvPr id="7" name="图片 6"/>
          <p:cNvPicPr>
            <a:picLocks noChangeAspect="1"/>
          </p:cNvPicPr>
          <p:nvPr/>
        </p:nvPicPr>
        <p:blipFill>
          <a:blip r:embed="rId1"/>
          <a:srcRect l="926"/>
          <a:stretch>
            <a:fillRect/>
          </a:stretch>
        </p:blipFill>
        <p:spPr>
          <a:xfrm>
            <a:off x="2005330" y="3102610"/>
            <a:ext cx="7334885" cy="34385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数据清洗过程</a:t>
            </a:r>
            <a:endParaRPr lang="zh-CN" altLang="en-US"/>
          </a:p>
        </p:txBody>
      </p:sp>
      <p:pic>
        <p:nvPicPr>
          <p:cNvPr id="2" name="图片 1"/>
          <p:cNvPicPr>
            <a:picLocks noChangeAspect="1"/>
          </p:cNvPicPr>
          <p:nvPr/>
        </p:nvPicPr>
        <p:blipFill>
          <a:blip r:embed="rId1"/>
          <a:stretch>
            <a:fillRect/>
          </a:stretch>
        </p:blipFill>
        <p:spPr>
          <a:xfrm>
            <a:off x="965835" y="1270000"/>
            <a:ext cx="10258425" cy="4857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数据清洗</a:t>
            </a:r>
            <a:r>
              <a:rPr lang="en-US" altLang="zh-CN"/>
              <a:t>--</a:t>
            </a:r>
            <a:r>
              <a:rPr lang="zh-CN" altLang="en-US"/>
              <a:t>预处理</a:t>
            </a:r>
            <a:endParaRPr lang="zh-CN" altLang="en-US"/>
          </a:p>
        </p:txBody>
      </p:sp>
      <p:sp>
        <p:nvSpPr>
          <p:cNvPr id="5" name="内容占位符 4"/>
          <p:cNvSpPr>
            <a:spLocks noGrp="1"/>
          </p:cNvSpPr>
          <p:nvPr>
            <p:ph idx="13"/>
          </p:nvPr>
        </p:nvSpPr>
        <p:spPr>
          <a:xfrm>
            <a:off x="506095" y="1276985"/>
            <a:ext cx="11178540" cy="4952365"/>
          </a:xfrm>
        </p:spPr>
        <p:txBody>
          <a:bodyPr/>
          <a:lstStyle/>
          <a:p>
            <a:pPr>
              <a:lnSpc>
                <a:spcPct val="150000"/>
              </a:lnSpc>
            </a:pPr>
            <a:r>
              <a:rPr lang="en-US" altLang="zh-CN"/>
              <a:t> </a:t>
            </a:r>
            <a:r>
              <a:rPr lang="zh-CN" altLang="en-US"/>
              <a:t>在数据预处理过程主要考虑两个方面，如下：</a:t>
            </a:r>
            <a:endParaRPr lang="zh-CN" altLang="en-US"/>
          </a:p>
          <a:p>
            <a:pPr lvl="1">
              <a:lnSpc>
                <a:spcPct val="150000"/>
              </a:lnSpc>
            </a:pPr>
            <a:r>
              <a:rPr lang="zh-CN" altLang="en-US"/>
              <a:t> 选择数据处理工具：关系型数据库或者</a:t>
            </a:r>
            <a:r>
              <a:rPr lang="en-US" altLang="zh-CN"/>
              <a:t>Python</a:t>
            </a:r>
            <a:endParaRPr lang="en-US" altLang="zh-CN"/>
          </a:p>
          <a:p>
            <a:pPr lvl="1">
              <a:lnSpc>
                <a:spcPct val="150000"/>
              </a:lnSpc>
            </a:pPr>
            <a:r>
              <a:rPr lang="en-US" altLang="zh-CN"/>
              <a:t> </a:t>
            </a:r>
            <a:r>
              <a:rPr lang="zh-CN" altLang="en-US"/>
              <a:t>查看数据的元数据以及数据特征：一是查看元数据，包括字段解释、数据来源等一切可以描述数据的信息；另外是抽取一部分数据，通过人工查看的方式，对数据本身做一个比较直观的了解，并且初步发现一些问题，为之后的数据处理做准备。</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数据清洗</a:t>
            </a:r>
            <a:r>
              <a:rPr lang="en-US" altLang="zh-CN"/>
              <a:t>--</a:t>
            </a:r>
            <a:r>
              <a:rPr lang="zh-CN" altLang="en-US"/>
              <a:t>格式内容错误数据清洗</a:t>
            </a:r>
            <a:endParaRPr lang="en-US" altLang="zh-CN"/>
          </a:p>
        </p:txBody>
      </p:sp>
      <p:sp>
        <p:nvSpPr>
          <p:cNvPr id="5" name="内容占位符 4"/>
          <p:cNvSpPr>
            <a:spLocks noGrp="1"/>
          </p:cNvSpPr>
          <p:nvPr>
            <p:ph idx="13"/>
          </p:nvPr>
        </p:nvSpPr>
        <p:spPr>
          <a:xfrm>
            <a:off x="506095" y="1265555"/>
            <a:ext cx="11178540" cy="4963795"/>
          </a:xfrm>
        </p:spPr>
        <p:txBody>
          <a:bodyPr>
            <a:normAutofit fontScale="97500" lnSpcReduction="10000"/>
          </a:bodyPr>
          <a:lstStyle/>
          <a:p>
            <a:pPr>
              <a:lnSpc>
                <a:spcPct val="150000"/>
              </a:lnSpc>
            </a:pPr>
            <a:r>
              <a:rPr lang="en-US" altLang="zh-CN"/>
              <a:t> </a:t>
            </a:r>
            <a:r>
              <a:rPr lang="zh-CN" altLang="en-US"/>
              <a:t>一般情况下，数据是由用户</a:t>
            </a:r>
            <a:r>
              <a:rPr lang="en-US" altLang="zh-CN"/>
              <a:t>/</a:t>
            </a:r>
            <a:r>
              <a:rPr lang="zh-CN" altLang="en-US"/>
              <a:t>访客产生的，也就有很大的可能性存在格式和内容上不一致的情况，所以在进行模型构建之前需要先进行数据的格式内容清洗操作。格式内容问题主要有以下几类：</a:t>
            </a:r>
            <a:endParaRPr lang="zh-CN" altLang="en-US"/>
          </a:p>
          <a:p>
            <a:pPr lvl="1">
              <a:lnSpc>
                <a:spcPct val="150000"/>
              </a:lnSpc>
            </a:pPr>
            <a:r>
              <a:rPr lang="zh-CN" altLang="en-US"/>
              <a:t> 时间、日期、数值、半全角等显示格式不一致：直接将数据转换为一类格式即可，该问题一般出现在多个数据源整合的情况下。</a:t>
            </a:r>
            <a:endParaRPr lang="zh-CN" altLang="en-US"/>
          </a:p>
          <a:p>
            <a:pPr lvl="1">
              <a:lnSpc>
                <a:spcPct val="150000"/>
              </a:lnSpc>
            </a:pPr>
            <a:r>
              <a:rPr lang="zh-CN" altLang="en-US"/>
              <a:t> 内容中有不该存在的字符：最典型的就是在头部、中间、尾部的空格等问题，这种情况下，需要以半自动校验加半人工方式来找出问题，并去除不需要的字符。</a:t>
            </a:r>
            <a:endParaRPr lang="zh-CN" altLang="en-US"/>
          </a:p>
          <a:p>
            <a:pPr lvl="1">
              <a:lnSpc>
                <a:spcPct val="150000"/>
              </a:lnSpc>
            </a:pPr>
            <a:r>
              <a:rPr lang="zh-CN" altLang="en-US"/>
              <a:t> 内容与该字段应有的内容不符：比如姓名写成了性别、身份证号写成手机号等问题。</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数据清洗</a:t>
            </a:r>
            <a:r>
              <a:rPr lang="en-US" altLang="zh-CN"/>
              <a:t>--</a:t>
            </a:r>
            <a:r>
              <a:rPr lang="zh-CN" altLang="en-US"/>
              <a:t>逻辑错误清洗</a:t>
            </a:r>
            <a:endParaRPr lang="zh-CN" altLang="en-US"/>
          </a:p>
        </p:txBody>
      </p:sp>
      <p:sp>
        <p:nvSpPr>
          <p:cNvPr id="2" name="内容占位符 1"/>
          <p:cNvSpPr>
            <a:spLocks noGrp="1"/>
          </p:cNvSpPr>
          <p:nvPr>
            <p:ph idx="13"/>
          </p:nvPr>
        </p:nvSpPr>
        <p:spPr/>
        <p:txBody>
          <a:bodyPr/>
          <a:lstStyle/>
          <a:p>
            <a:pPr>
              <a:lnSpc>
                <a:spcPct val="150000"/>
              </a:lnSpc>
            </a:pPr>
            <a:r>
              <a:rPr lang="en-US" altLang="zh-CN"/>
              <a:t> </a:t>
            </a:r>
            <a:r>
              <a:rPr lang="zh-CN" altLang="en-US"/>
              <a:t>主要是通过简单的逻辑推理发现数据中的问题数据，防止分析结果走偏，主要包含以下几个步骤：</a:t>
            </a:r>
            <a:endParaRPr lang="zh-CN" altLang="en-US"/>
          </a:p>
          <a:p>
            <a:pPr lvl="1">
              <a:lnSpc>
                <a:spcPct val="150000"/>
              </a:lnSpc>
            </a:pPr>
            <a:r>
              <a:rPr lang="zh-CN" altLang="en-US"/>
              <a:t> 数据去重</a:t>
            </a:r>
            <a:endParaRPr lang="zh-CN" altLang="en-US"/>
          </a:p>
          <a:p>
            <a:pPr lvl="1">
              <a:lnSpc>
                <a:spcPct val="150000"/>
              </a:lnSpc>
            </a:pPr>
            <a:r>
              <a:rPr lang="zh-CN" altLang="en-US"/>
              <a:t> 去除</a:t>
            </a:r>
            <a:r>
              <a:rPr lang="en-US" altLang="zh-CN"/>
              <a:t>/</a:t>
            </a:r>
            <a:r>
              <a:rPr lang="zh-CN" altLang="en-US"/>
              <a:t>替换不合理的值</a:t>
            </a:r>
            <a:endParaRPr lang="zh-CN" altLang="en-US"/>
          </a:p>
          <a:p>
            <a:pPr lvl="1">
              <a:lnSpc>
                <a:spcPct val="150000"/>
              </a:lnSpc>
            </a:pPr>
            <a:r>
              <a:rPr lang="zh-CN" altLang="en-US"/>
              <a:t> 去除</a:t>
            </a:r>
            <a:r>
              <a:rPr lang="en-US" altLang="zh-CN"/>
              <a:t>/</a:t>
            </a:r>
            <a:r>
              <a:rPr lang="zh-CN" altLang="en-US"/>
              <a:t>重构不可靠的字段值</a:t>
            </a:r>
            <a:r>
              <a:rPr lang="en-US" altLang="zh-CN"/>
              <a:t>(</a:t>
            </a:r>
            <a:r>
              <a:rPr lang="zh-CN" altLang="en-US"/>
              <a:t>修改矛盾的内容</a:t>
            </a:r>
            <a:r>
              <a:rPr lang="en-US" altLang="zh-CN"/>
              <a:t>)</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数据清洗</a:t>
            </a:r>
            <a:r>
              <a:rPr lang="en-US" altLang="zh-CN"/>
              <a:t>--</a:t>
            </a:r>
            <a:r>
              <a:rPr lang="zh-CN" altLang="en-US"/>
              <a:t>去除不需要的数据</a:t>
            </a:r>
            <a:endParaRPr lang="zh-CN" altLang="en-US"/>
          </a:p>
        </p:txBody>
      </p:sp>
      <p:sp>
        <p:nvSpPr>
          <p:cNvPr id="2" name="内容占位符 1"/>
          <p:cNvSpPr>
            <a:spLocks noGrp="1"/>
          </p:cNvSpPr>
          <p:nvPr>
            <p:ph idx="13"/>
          </p:nvPr>
        </p:nvSpPr>
        <p:spPr/>
        <p:txBody>
          <a:bodyPr/>
          <a:lstStyle/>
          <a:p>
            <a:pPr>
              <a:lnSpc>
                <a:spcPct val="150000"/>
              </a:lnSpc>
            </a:pPr>
            <a:r>
              <a:rPr lang="en-US" altLang="zh-CN"/>
              <a:t> </a:t>
            </a:r>
            <a:r>
              <a:rPr lang="zh-CN" altLang="en-US"/>
              <a:t>一般情况下，我们会尽可能多的收集数据，但是不是所有的字段数据都是可以应用到模型构建过程的，也不是说将所有的字段属性都放到构建模型中，最终模型的效果就一定会好，实际上来讲，字段属性越多，模型的构建就会越慢，所以有时候可以考虑将不要的字段进行删除操作。在进行该过程的时候，要注意备份原始数据。</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数据清洗</a:t>
            </a:r>
            <a:r>
              <a:rPr lang="en-US" altLang="zh-CN"/>
              <a:t>--</a:t>
            </a:r>
            <a:r>
              <a:rPr lang="zh-CN" altLang="en-US"/>
              <a:t>关联性验证</a:t>
            </a:r>
            <a:endParaRPr lang="zh-CN" altLang="en-US"/>
          </a:p>
        </p:txBody>
      </p:sp>
      <p:sp>
        <p:nvSpPr>
          <p:cNvPr id="2" name="内容占位符 1"/>
          <p:cNvSpPr>
            <a:spLocks noGrp="1"/>
          </p:cNvSpPr>
          <p:nvPr>
            <p:ph idx="13"/>
          </p:nvPr>
        </p:nvSpPr>
        <p:spPr/>
        <p:txBody>
          <a:bodyPr/>
          <a:lstStyle/>
          <a:p>
            <a:pPr>
              <a:lnSpc>
                <a:spcPct val="150000"/>
              </a:lnSpc>
            </a:pPr>
            <a:r>
              <a:rPr lang="en-US" altLang="zh-CN"/>
              <a:t> </a:t>
            </a:r>
            <a:r>
              <a:rPr lang="zh-CN" altLang="en-US"/>
              <a:t>如果数据有多个来源，那么有必要进行关联性验证，该过程常应用到多数据源合并的过程中，通过验证数据之间的关联性来选择比较正确的特征属性，比如：汽车的线下购买信息和电话客服问卷信息，两者之间可以通过姓名和手机号进行关联操作，匹配两者之间的车辆信息是否是同一辆，如果不是，那么就需要进行数据调整。</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3"/>
          </p:nvPr>
        </p:nvSpPr>
        <p:spPr>
          <a:xfrm>
            <a:off x="533400" y="1015365"/>
            <a:ext cx="11178540" cy="5250180"/>
          </a:xfrm>
        </p:spPr>
        <p:txBody>
          <a:bodyPr/>
          <a:p>
            <a:r>
              <a:rPr lang="en-US" altLang="zh-CN" sz="2400"/>
              <a:t> </a:t>
            </a:r>
            <a:r>
              <a:rPr lang="zh-CN" altLang="en-US" sz="2400"/>
              <a:t>在实际应用中，数据往往分布得非常不均匀，也就是会出现</a:t>
            </a:r>
            <a:r>
              <a:rPr lang="en-US" altLang="zh-CN" sz="2400"/>
              <a:t>“</a:t>
            </a:r>
            <a:r>
              <a:rPr lang="zh-CN" altLang="en-US" sz="2400"/>
              <a:t>长尾现象</a:t>
            </a:r>
            <a:r>
              <a:rPr lang="en-US" altLang="zh-CN" sz="2400"/>
              <a:t>”</a:t>
            </a:r>
            <a:r>
              <a:rPr lang="zh-CN" altLang="en-US" sz="2400"/>
              <a:t>，即绝大多数的数据在一个范围</a:t>
            </a:r>
            <a:r>
              <a:rPr lang="en-US" altLang="zh-CN" sz="2400"/>
              <a:t>/</a:t>
            </a:r>
            <a:r>
              <a:rPr lang="zh-CN" altLang="en-US" sz="2400"/>
              <a:t>属于一个类别，而在另外一个范围或者另外一个类别中，只有很少的一部分数据。那么这个时候直接使用机器学习可能效果会不太少，所以这个时候需要我们进行一系列的转换操作。</a:t>
            </a:r>
            <a:endParaRPr lang="zh-CN" altLang="en-US" sz="2400"/>
          </a:p>
        </p:txBody>
      </p:sp>
      <p:sp>
        <p:nvSpPr>
          <p:cNvPr id="5" name="标题 4"/>
          <p:cNvSpPr>
            <a:spLocks noGrp="1"/>
          </p:cNvSpPr>
          <p:nvPr>
            <p:ph type="title"/>
          </p:nvPr>
        </p:nvSpPr>
        <p:spPr/>
        <p:txBody>
          <a:bodyPr/>
          <a:p>
            <a:r>
              <a:rPr lang="zh-CN" altLang="en-US"/>
              <a:t>数据不平衡</a:t>
            </a:r>
            <a:endParaRPr lang="zh-CN" altLang="en-US"/>
          </a:p>
        </p:txBody>
      </p:sp>
      <p:pic>
        <p:nvPicPr>
          <p:cNvPr id="6" name="图片 5"/>
          <p:cNvPicPr>
            <a:picLocks noChangeAspect="1"/>
          </p:cNvPicPr>
          <p:nvPr/>
        </p:nvPicPr>
        <p:blipFill>
          <a:blip r:embed="rId1"/>
          <a:srcRect b="26174"/>
          <a:stretch>
            <a:fillRect/>
          </a:stretch>
        </p:blipFill>
        <p:spPr>
          <a:xfrm>
            <a:off x="2766695" y="3342005"/>
            <a:ext cx="6344920" cy="33197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3"/>
          </p:nvPr>
        </p:nvSpPr>
        <p:spPr/>
        <p:txBody>
          <a:bodyPr/>
          <a:p>
            <a:r>
              <a:rPr lang="en-US" altLang="zh-CN"/>
              <a:t> </a:t>
            </a:r>
            <a:r>
              <a:rPr lang="zh-CN" altLang="en-US"/>
              <a:t>设置损失函数的权重，使得少数类别数据判断错误的损失大于多数类别数据判断错误的损失，即当我们的少数类别数据预测错误的时候，会产生一个比较大的损失值，从而导致模型参数往让少数类别数据预测准确的方向偏。可以通过</a:t>
            </a:r>
            <a:r>
              <a:rPr lang="en-US" altLang="zh-CN"/>
              <a:t>scikit-learn</a:t>
            </a:r>
            <a:r>
              <a:rPr lang="zh-CN" altLang="en-US"/>
              <a:t>中的</a:t>
            </a:r>
            <a:r>
              <a:rPr lang="en-US" altLang="zh-CN"/>
              <a:t>class_weight</a:t>
            </a:r>
            <a:r>
              <a:rPr lang="zh-CN" altLang="en-US"/>
              <a:t>参数来设置权重。</a:t>
            </a:r>
            <a:endParaRPr lang="zh-CN" altLang="en-US"/>
          </a:p>
        </p:txBody>
      </p:sp>
      <p:sp>
        <p:nvSpPr>
          <p:cNvPr id="3" name="标题 2"/>
          <p:cNvSpPr>
            <a:spLocks noGrp="1"/>
          </p:cNvSpPr>
          <p:nvPr>
            <p:ph type="title"/>
          </p:nvPr>
        </p:nvSpPr>
        <p:spPr/>
        <p:txBody>
          <a:bodyPr/>
          <a:p>
            <a:r>
              <a:rPr lang="zh-CN" altLang="en-US"/>
              <a:t>数据不平衡解决方案一</a:t>
            </a:r>
            <a:endParaRPr lang="zh-CN" altLang="en-US"/>
          </a:p>
        </p:txBody>
      </p:sp>
      <p:pic>
        <p:nvPicPr>
          <p:cNvPr id="4" name="图片 3"/>
          <p:cNvPicPr>
            <a:picLocks noChangeAspect="1"/>
          </p:cNvPicPr>
          <p:nvPr/>
        </p:nvPicPr>
        <p:blipFill>
          <a:blip r:embed="rId1"/>
          <a:srcRect b="25225"/>
          <a:stretch>
            <a:fillRect/>
          </a:stretch>
        </p:blipFill>
        <p:spPr>
          <a:xfrm>
            <a:off x="2911475" y="3695065"/>
            <a:ext cx="5523865" cy="29552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5"/>
          <p:cNvSpPr txBox="1">
            <a:spLocks noChangeArrowheads="1"/>
          </p:cNvSpPr>
          <p:nvPr/>
        </p:nvSpPr>
        <p:spPr bwMode="auto">
          <a:xfrm>
            <a:off x="2363699" y="4810815"/>
            <a:ext cx="583933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eaLnBrk="1" hangingPunct="1">
              <a:defRPr/>
            </a:pPr>
            <a:r>
              <a:rPr lang="zh-CN" altLang="en-US" sz="28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上海育创网络科技有限公司</a:t>
            </a:r>
            <a:endParaRPr lang="zh-CN" altLang="en-US" sz="32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182361" y="-4850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rot="13277834">
            <a:off x="-6734022" y="1631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5" name="矩形 14"/>
          <p:cNvSpPr/>
          <p:nvPr/>
        </p:nvSpPr>
        <p:spPr>
          <a:xfrm rot="13277834">
            <a:off x="9311045" y="7245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8" name="矩形 17"/>
          <p:cNvSpPr/>
          <p:nvPr/>
        </p:nvSpPr>
        <p:spPr>
          <a:xfrm rot="13277834">
            <a:off x="9953863" y="5764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2" name="矩形 21"/>
          <p:cNvSpPr/>
          <p:nvPr/>
        </p:nvSpPr>
        <p:spPr>
          <a:xfrm rot="13277834">
            <a:off x="1916252" y="9245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7" name="标题 1"/>
          <p:cNvSpPr txBox="1"/>
          <p:nvPr/>
        </p:nvSpPr>
        <p:spPr>
          <a:xfrm>
            <a:off x="0" y="1177175"/>
            <a:ext cx="12192000" cy="840468"/>
          </a:xfrm>
          <a:prstGeom prst="rect">
            <a:avLst/>
          </a:prstGeom>
          <a:solidFill>
            <a:srgbClr val="0096F0"/>
          </a:solidFill>
          <a:ln>
            <a:noFill/>
          </a:ln>
        </p:spPr>
        <p:txBody>
          <a:bodyPr anchor="b">
            <a:normAutofit fontScale="97500"/>
          </a:bodyPr>
          <a:lstStyle>
            <a:lvl1pPr algn="ctr" defTabSz="914400" rtl="0" eaLnBrk="1" latinLnBrk="0" hangingPunct="1">
              <a:lnSpc>
                <a:spcPct val="90000"/>
              </a:lnSpc>
              <a:spcBef>
                <a:spcPct val="0"/>
              </a:spcBef>
              <a:buNone/>
              <a:defRPr sz="4800" kern="1200">
                <a:solidFill>
                  <a:schemeClr val="tx1"/>
                </a:solidFill>
                <a:latin typeface="微软雅黑" panose="020B0503020204020204" pitchFamily="34" charset="-122"/>
                <a:ea typeface="微软雅黑" panose="020B0503020204020204" pitchFamily="34" charset="-122"/>
                <a:cs typeface="+mj-cs"/>
              </a:defRPr>
            </a:lvl1pPr>
          </a:lstStyle>
          <a:p>
            <a:pPr lvl="0" eaLnBrk="1" hangingPunct="1"/>
            <a:r>
              <a:rPr lang="en-US" altLang="zh-CN">
                <a:solidFill>
                  <a:schemeClr val="tx1">
                    <a:lumMod val="75000"/>
                    <a:lumOff val="25000"/>
                  </a:schemeClr>
                </a:solidFill>
                <a:effectLst>
                  <a:outerShdw blurRad="50800" dist="38100" dir="2700000" algn="tl" rotWithShape="0">
                    <a:prstClr val="black">
                      <a:alpha val="40000"/>
                    </a:prstClr>
                  </a:outerShdw>
                </a:effectLst>
                <a:cs typeface="+mn-cs"/>
                <a:sym typeface="+mn-ea"/>
              </a:rPr>
              <a:t>AI</a:t>
            </a:r>
            <a:r>
              <a:rPr lang="zh-CN" altLang="en-US">
                <a:solidFill>
                  <a:schemeClr val="tx1">
                    <a:lumMod val="75000"/>
                    <a:lumOff val="25000"/>
                  </a:schemeClr>
                </a:solidFill>
                <a:effectLst>
                  <a:outerShdw blurRad="50800" dist="38100" dir="2700000" algn="tl" rotWithShape="0">
                    <a:prstClr val="black">
                      <a:alpha val="40000"/>
                    </a:prstClr>
                  </a:outerShdw>
                </a:effectLst>
                <a:cs typeface="+mn-cs"/>
                <a:sym typeface="+mn-ea"/>
              </a:rPr>
              <a:t>实战工程师</a:t>
            </a:r>
            <a:r>
              <a:rPr lang="en-US" altLang="zh-CN">
                <a:solidFill>
                  <a:schemeClr val="tx1">
                    <a:lumMod val="75000"/>
                    <a:lumOff val="25000"/>
                  </a:schemeClr>
                </a:solidFill>
                <a:effectLst>
                  <a:outerShdw blurRad="50800" dist="38100" dir="2700000" algn="tl" rotWithShape="0">
                    <a:prstClr val="black">
                      <a:alpha val="40000"/>
                    </a:prstClr>
                  </a:outerShdw>
                </a:effectLst>
                <a:cs typeface="+mn-cs"/>
                <a:sym typeface="+mn-ea"/>
              </a:rPr>
              <a:t> </a:t>
            </a:r>
            <a:endPar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endParaRPr>
          </a:p>
        </p:txBody>
      </p:sp>
      <p:pic>
        <p:nvPicPr>
          <p:cNvPr id="8" name="图片 1" descr="wps9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682990" y="4775413"/>
            <a:ext cx="1673860" cy="608330"/>
          </a:xfrm>
          <a:prstGeom prst="rect">
            <a:avLst/>
          </a:prstGeom>
          <a:noFill/>
          <a:ln>
            <a:noFill/>
          </a:ln>
        </p:spPr>
      </p:pic>
      <p:sp>
        <p:nvSpPr>
          <p:cNvPr id="10" name="副标题 2"/>
          <p:cNvSpPr>
            <a:spLocks noGrp="1"/>
          </p:cNvSpPr>
          <p:nvPr>
            <p:ph type="subTitle" idx="4294967295"/>
          </p:nvPr>
        </p:nvSpPr>
        <p:spPr>
          <a:xfrm>
            <a:off x="3493135" y="2637790"/>
            <a:ext cx="5189855" cy="1655445"/>
          </a:xfrm>
          <a:ln w="9525">
            <a:noFill/>
            <a:miter/>
          </a:ln>
        </p:spPr>
        <p:txBody>
          <a:bodyPr vert="horz" wrap="square" lIns="91440" tIns="45720" rIns="91440" bIns="45720" anchor="t">
            <a:normAutofit fontScale="95000"/>
          </a:bodyPr>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eaLnBrk="1" hangingPunct="1"/>
            <a:r>
              <a:rPr lang="zh-CN" altLang="en-US"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数据清洗和特征选择</a:t>
            </a:r>
            <a:endParaRPr lang="en-US" altLang="zh-CN"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lvl="0" eaLnBrk="1" hangingPunct="1"/>
            <a:r>
              <a:rPr lang="zh-CN" altLang="en-US"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主讲人：</a:t>
            </a:r>
            <a:r>
              <a:rPr lang="en-US" altLang="zh-CN"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Gerry</a:t>
            </a:r>
            <a:endParaRPr lang="en-US" altLang="zh-CN"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309361" y="-4723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rot="13277834">
            <a:off x="-6607022" y="1758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9" name="矩形 18"/>
          <p:cNvSpPr/>
          <p:nvPr/>
        </p:nvSpPr>
        <p:spPr>
          <a:xfrm rot="13277834">
            <a:off x="9438045" y="7372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0" name="矩形 19"/>
          <p:cNvSpPr/>
          <p:nvPr/>
        </p:nvSpPr>
        <p:spPr>
          <a:xfrm rot="13277834">
            <a:off x="10080863" y="5891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1" name="矩形 20"/>
          <p:cNvSpPr/>
          <p:nvPr/>
        </p:nvSpPr>
        <p:spPr>
          <a:xfrm rot="13277834">
            <a:off x="2043252" y="9372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additive="base">
                                        <p:cTn id="2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3"/>
          </p:nvPr>
        </p:nvSpPr>
        <p:spPr/>
        <p:txBody>
          <a:bodyPr/>
          <a:p>
            <a:r>
              <a:rPr lang="en-US" altLang="zh-CN"/>
              <a:t> </a:t>
            </a:r>
            <a:r>
              <a:rPr lang="zh-CN" altLang="en-US"/>
              <a:t>下采样</a:t>
            </a:r>
            <a:r>
              <a:rPr lang="en-US" altLang="zh-CN"/>
              <a:t>/</a:t>
            </a:r>
            <a:r>
              <a:rPr lang="zh-CN" altLang="en-US"/>
              <a:t>欠采样</a:t>
            </a:r>
            <a:r>
              <a:rPr lang="en-US" altLang="zh-CN"/>
              <a:t>(under sampling)</a:t>
            </a:r>
            <a:r>
              <a:rPr lang="zh-CN" altLang="en-US"/>
              <a:t>：从多数类中随机抽取样本从而减少多数类别样本数据，使数据达到平衡的方式。</a:t>
            </a:r>
            <a:endParaRPr lang="zh-CN" altLang="en-US"/>
          </a:p>
        </p:txBody>
      </p:sp>
      <p:sp>
        <p:nvSpPr>
          <p:cNvPr id="3" name="标题 2"/>
          <p:cNvSpPr>
            <a:spLocks noGrp="1"/>
          </p:cNvSpPr>
          <p:nvPr>
            <p:ph type="title"/>
          </p:nvPr>
        </p:nvSpPr>
        <p:spPr/>
        <p:txBody>
          <a:bodyPr/>
          <a:p>
            <a:r>
              <a:rPr lang="zh-CN" altLang="en-US"/>
              <a:t>数据不平衡解决方案二</a:t>
            </a:r>
            <a:endParaRPr lang="zh-CN" altLang="en-US"/>
          </a:p>
        </p:txBody>
      </p:sp>
      <p:grpSp>
        <p:nvGrpSpPr>
          <p:cNvPr id="7" name="组合 6"/>
          <p:cNvGrpSpPr/>
          <p:nvPr/>
        </p:nvGrpSpPr>
        <p:grpSpPr>
          <a:xfrm>
            <a:off x="358140" y="2893060"/>
            <a:ext cx="11436985" cy="2891790"/>
            <a:chOff x="433" y="5141"/>
            <a:chExt cx="18011" cy="4554"/>
          </a:xfrm>
        </p:grpSpPr>
        <p:pic>
          <p:nvPicPr>
            <p:cNvPr id="5" name="图片 4"/>
            <p:cNvPicPr>
              <a:picLocks noChangeAspect="1"/>
            </p:cNvPicPr>
            <p:nvPr/>
          </p:nvPicPr>
          <p:blipFill>
            <a:blip r:embed="rId1"/>
            <a:srcRect b="44681"/>
            <a:stretch>
              <a:fillRect/>
            </a:stretch>
          </p:blipFill>
          <p:spPr>
            <a:xfrm>
              <a:off x="433" y="5336"/>
              <a:ext cx="8969" cy="4165"/>
            </a:xfrm>
            <a:prstGeom prst="rect">
              <a:avLst/>
            </a:prstGeom>
          </p:spPr>
        </p:pic>
        <p:pic>
          <p:nvPicPr>
            <p:cNvPr id="6" name="图片 5"/>
            <p:cNvPicPr>
              <a:picLocks noChangeAspect="1"/>
            </p:cNvPicPr>
            <p:nvPr/>
          </p:nvPicPr>
          <p:blipFill>
            <a:blip r:embed="rId2"/>
            <a:srcRect b="21520"/>
            <a:stretch>
              <a:fillRect/>
            </a:stretch>
          </p:blipFill>
          <p:spPr>
            <a:xfrm>
              <a:off x="9580" y="5141"/>
              <a:ext cx="8864" cy="4555"/>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3"/>
          </p:nvPr>
        </p:nvSpPr>
        <p:spPr/>
        <p:txBody>
          <a:bodyPr>
            <a:normAutofit lnSpcReduction="20000"/>
          </a:bodyPr>
          <a:p>
            <a:r>
              <a:rPr lang="en-US" altLang="zh-CN"/>
              <a:t> </a:t>
            </a:r>
            <a:r>
              <a:rPr lang="zh-CN" altLang="en-US"/>
              <a:t>集成下采样</a:t>
            </a:r>
            <a:r>
              <a:rPr lang="en-US" altLang="zh-CN"/>
              <a:t>/</a:t>
            </a:r>
            <a:r>
              <a:rPr lang="zh-CN" altLang="en-US"/>
              <a:t>欠采样：采用普通的下采样方式会导致信息丢失，所以一般采用集成学习和下采样结合的方式来解决这个问题；主要有两种方式：</a:t>
            </a:r>
            <a:endParaRPr lang="zh-CN" altLang="en-US"/>
          </a:p>
          <a:p>
            <a:pPr lvl="1"/>
            <a:r>
              <a:rPr lang="zh-CN" altLang="en-US"/>
              <a:t> </a:t>
            </a:r>
            <a:r>
              <a:rPr lang="en-US" altLang="zh-CN"/>
              <a:t>EasyEnsemble</a:t>
            </a:r>
            <a:endParaRPr lang="en-US" altLang="zh-CN"/>
          </a:p>
          <a:p>
            <a:pPr lvl="2"/>
            <a:r>
              <a:rPr lang="en-US" altLang="zh-CN" sz="2000"/>
              <a:t> </a:t>
            </a:r>
            <a:r>
              <a:rPr lang="zh-CN" altLang="en-US" sz="2000"/>
              <a:t>采用不放回的数据抽取方式抽取多数类别样本数据，然后将抽取出来的数据和少数类别数据组合训练一个模型；多次进行这样的操作，从而构建多个模型，然后使用多个模型共同决策</a:t>
            </a:r>
            <a:r>
              <a:rPr lang="en-US" altLang="zh-CN" sz="2000"/>
              <a:t>/</a:t>
            </a:r>
            <a:r>
              <a:rPr lang="zh-CN" altLang="en-US" sz="2000"/>
              <a:t>预测。</a:t>
            </a:r>
            <a:endParaRPr lang="zh-CN" altLang="en-US" sz="2000"/>
          </a:p>
          <a:p>
            <a:pPr lvl="1"/>
            <a:r>
              <a:rPr lang="en-US" altLang="zh-CN"/>
              <a:t> BalanceCascade</a:t>
            </a:r>
            <a:endParaRPr lang="en-US" altLang="zh-CN"/>
          </a:p>
          <a:p>
            <a:pPr lvl="2"/>
            <a:r>
              <a:rPr lang="en-US" altLang="zh-CN"/>
              <a:t> </a:t>
            </a:r>
            <a:r>
              <a:rPr lang="zh-CN" altLang="en-US"/>
              <a:t>利用</a:t>
            </a:r>
            <a:r>
              <a:rPr lang="en-US" altLang="zh-CN"/>
              <a:t>Boosting</a:t>
            </a:r>
            <a:r>
              <a:rPr lang="zh-CN" altLang="en-US"/>
              <a:t>这种增量思想来训练模型；先通过下采样产生训练集，然后使用</a:t>
            </a:r>
            <a:r>
              <a:rPr lang="en-US" altLang="zh-CN"/>
              <a:t>Adaboost</a:t>
            </a:r>
            <a:r>
              <a:rPr lang="zh-CN" altLang="en-US"/>
              <a:t>算法训练一个分类器；然后使用该分类器多对所有的大众样本数据进行预测，并将预测正确的样本从大众样本数据中删除；重复迭代上述两个操作，直到大众样本数据量等于小众样本数据量。</a:t>
            </a:r>
            <a:endParaRPr lang="zh-CN" altLang="en-US"/>
          </a:p>
        </p:txBody>
      </p:sp>
      <p:sp>
        <p:nvSpPr>
          <p:cNvPr id="3" name="标题 2"/>
          <p:cNvSpPr>
            <a:spLocks noGrp="1"/>
          </p:cNvSpPr>
          <p:nvPr>
            <p:ph type="title"/>
          </p:nvPr>
        </p:nvSpPr>
        <p:spPr/>
        <p:txBody>
          <a:bodyPr/>
          <a:p>
            <a:r>
              <a:rPr lang="zh-CN" altLang="en-US"/>
              <a:t>数据不平衡解决方案二</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3"/>
          </p:nvPr>
        </p:nvSpPr>
        <p:spPr/>
        <p:txBody>
          <a:bodyPr/>
          <a:p>
            <a:r>
              <a:rPr lang="en-US" altLang="zh-CN"/>
              <a:t> Edited Nearest Neighbor(ENN)</a:t>
            </a:r>
            <a:r>
              <a:rPr lang="zh-CN" altLang="en-US"/>
              <a:t>：对于多数类别样本数据而言，如果这个样本的大部分</a:t>
            </a:r>
            <a:r>
              <a:rPr lang="en-US" altLang="zh-CN"/>
              <a:t>k</a:t>
            </a:r>
            <a:r>
              <a:rPr lang="zh-CN" altLang="en-US"/>
              <a:t>近邻样本都和自身类别不一样，那我们就将其删除，然后使用删除后的数据训练模型。</a:t>
            </a:r>
            <a:endParaRPr lang="zh-CN" altLang="en-US"/>
          </a:p>
        </p:txBody>
      </p:sp>
      <p:sp>
        <p:nvSpPr>
          <p:cNvPr id="3" name="标题 2"/>
          <p:cNvSpPr>
            <a:spLocks noGrp="1"/>
          </p:cNvSpPr>
          <p:nvPr>
            <p:ph type="title"/>
          </p:nvPr>
        </p:nvSpPr>
        <p:spPr/>
        <p:txBody>
          <a:bodyPr/>
          <a:p>
            <a:r>
              <a:rPr lang="zh-CN" altLang="en-US"/>
              <a:t>数据不平衡解决方案三</a:t>
            </a:r>
            <a:endParaRPr lang="zh-CN" altLang="en-US"/>
          </a:p>
        </p:txBody>
      </p:sp>
      <p:pic>
        <p:nvPicPr>
          <p:cNvPr id="4" name="图片 3"/>
          <p:cNvPicPr>
            <a:picLocks noChangeAspect="1"/>
          </p:cNvPicPr>
          <p:nvPr/>
        </p:nvPicPr>
        <p:blipFill>
          <a:blip r:embed="rId1"/>
          <a:srcRect b="67217"/>
          <a:stretch>
            <a:fillRect/>
          </a:stretch>
        </p:blipFill>
        <p:spPr>
          <a:xfrm>
            <a:off x="248920" y="3655695"/>
            <a:ext cx="5450840" cy="2437765"/>
          </a:xfrm>
          <a:prstGeom prst="rect">
            <a:avLst/>
          </a:prstGeom>
        </p:spPr>
      </p:pic>
      <p:pic>
        <p:nvPicPr>
          <p:cNvPr id="8" name="图片 7"/>
          <p:cNvPicPr>
            <a:picLocks noChangeAspect="1"/>
          </p:cNvPicPr>
          <p:nvPr/>
        </p:nvPicPr>
        <p:blipFill>
          <a:blip r:embed="rId1"/>
          <a:srcRect t="52029" b="10459"/>
          <a:stretch>
            <a:fillRect/>
          </a:stretch>
        </p:blipFill>
        <p:spPr>
          <a:xfrm>
            <a:off x="5879465" y="3382010"/>
            <a:ext cx="5832475" cy="2984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3"/>
          </p:nvPr>
        </p:nvSpPr>
        <p:spPr/>
        <p:txBody>
          <a:bodyPr/>
          <a:p>
            <a:r>
              <a:rPr lang="en-US" altLang="zh-CN"/>
              <a:t> Repeated Edited Nearest Neighbor(RENN)</a:t>
            </a:r>
            <a:r>
              <a:rPr lang="zh-CN" altLang="en-US"/>
              <a:t>：对于多数类别样本数据而言，如果这个样本的大部分</a:t>
            </a:r>
            <a:r>
              <a:rPr lang="en-US" altLang="zh-CN"/>
              <a:t>k</a:t>
            </a:r>
            <a:r>
              <a:rPr lang="zh-CN" altLang="en-US"/>
              <a:t>近邻样本都和自身类别不一样，那我们就将其删除；重复性的进行上述的删除操作，直到数据集无法再被删除后，使用此时的数据集据训练模型。</a:t>
            </a:r>
            <a:endParaRPr lang="zh-CN" altLang="en-US"/>
          </a:p>
        </p:txBody>
      </p:sp>
      <p:sp>
        <p:nvSpPr>
          <p:cNvPr id="3" name="标题 2"/>
          <p:cNvSpPr>
            <a:spLocks noGrp="1"/>
          </p:cNvSpPr>
          <p:nvPr>
            <p:ph type="title"/>
          </p:nvPr>
        </p:nvSpPr>
        <p:spPr/>
        <p:txBody>
          <a:bodyPr/>
          <a:p>
            <a:r>
              <a:rPr lang="zh-CN" altLang="en-US"/>
              <a:t>数据不平衡解决方案四</a:t>
            </a:r>
            <a:endParaRPr lang="zh-CN" altLang="en-US"/>
          </a:p>
        </p:txBody>
      </p:sp>
      <p:pic>
        <p:nvPicPr>
          <p:cNvPr id="5" name="图片 4"/>
          <p:cNvPicPr>
            <a:picLocks noChangeAspect="1"/>
          </p:cNvPicPr>
          <p:nvPr/>
        </p:nvPicPr>
        <p:blipFill>
          <a:blip r:embed="rId1"/>
          <a:srcRect b="18613"/>
          <a:stretch>
            <a:fillRect/>
          </a:stretch>
        </p:blipFill>
        <p:spPr>
          <a:xfrm>
            <a:off x="2811145" y="3243580"/>
            <a:ext cx="6400165" cy="33096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3"/>
          </p:nvPr>
        </p:nvSpPr>
        <p:spPr/>
        <p:txBody>
          <a:bodyPr/>
          <a:p>
            <a:r>
              <a:rPr lang="en-US" altLang="zh-CN"/>
              <a:t> Tomek Link Removal</a:t>
            </a:r>
            <a:r>
              <a:rPr lang="zh-CN" altLang="en-US"/>
              <a:t>：如果两个不同类别的样本，它们的最近邻都是对方，也就是</a:t>
            </a:r>
            <a:r>
              <a:rPr lang="en-US" altLang="zh-CN"/>
              <a:t>A</a:t>
            </a:r>
            <a:r>
              <a:rPr lang="zh-CN" altLang="en-US"/>
              <a:t>的最近邻是</a:t>
            </a:r>
            <a:r>
              <a:rPr lang="en-US" altLang="zh-CN"/>
              <a:t>B</a:t>
            </a:r>
            <a:r>
              <a:rPr lang="zh-CN" altLang="en-US"/>
              <a:t>，</a:t>
            </a:r>
            <a:r>
              <a:rPr lang="en-US" altLang="zh-CN"/>
              <a:t>B</a:t>
            </a:r>
            <a:r>
              <a:rPr lang="zh-CN" altLang="en-US"/>
              <a:t>的最近邻也是</a:t>
            </a:r>
            <a:r>
              <a:rPr lang="en-US" altLang="zh-CN"/>
              <a:t>A</a:t>
            </a:r>
            <a:r>
              <a:rPr lang="zh-CN" altLang="en-US"/>
              <a:t>，那么</a:t>
            </a:r>
            <a:r>
              <a:rPr lang="en-US" altLang="zh-CN"/>
              <a:t>A</a:t>
            </a:r>
            <a:r>
              <a:rPr lang="zh-CN" altLang="en-US"/>
              <a:t>、</a:t>
            </a:r>
            <a:r>
              <a:rPr lang="en-US" altLang="zh-CN"/>
              <a:t>B</a:t>
            </a:r>
            <a:r>
              <a:rPr lang="zh-CN" altLang="en-US"/>
              <a:t>就是</a:t>
            </a:r>
            <a:r>
              <a:rPr lang="en-US" altLang="zh-CN"/>
              <a:t>Tomek Link</a:t>
            </a:r>
            <a:r>
              <a:rPr lang="zh-CN" altLang="en-US"/>
              <a:t>。将所有</a:t>
            </a:r>
            <a:r>
              <a:rPr lang="en-US" altLang="zh-CN"/>
              <a:t>Tomek Link</a:t>
            </a:r>
            <a:r>
              <a:rPr lang="zh-CN" altLang="en-US"/>
              <a:t>中多数类别的样本删除。然后使用删除后的样本来训练模型。</a:t>
            </a:r>
            <a:endParaRPr lang="zh-CN" altLang="en-US"/>
          </a:p>
        </p:txBody>
      </p:sp>
      <p:sp>
        <p:nvSpPr>
          <p:cNvPr id="5" name="标题 4"/>
          <p:cNvSpPr>
            <a:spLocks noGrp="1"/>
          </p:cNvSpPr>
          <p:nvPr>
            <p:ph type="title"/>
          </p:nvPr>
        </p:nvSpPr>
        <p:spPr/>
        <p:txBody>
          <a:bodyPr>
            <a:normAutofit/>
          </a:bodyPr>
          <a:p>
            <a:r>
              <a:rPr lang="zh-CN" altLang="en-US">
                <a:sym typeface="+mn-ea"/>
              </a:rPr>
              <a:t>数据不平衡解决方案五</a:t>
            </a:r>
            <a:endParaRPr lang="zh-CN" altLang="en-US"/>
          </a:p>
        </p:txBody>
      </p:sp>
      <p:pic>
        <p:nvPicPr>
          <p:cNvPr id="6" name="图片 5"/>
          <p:cNvPicPr>
            <a:picLocks noChangeAspect="1"/>
          </p:cNvPicPr>
          <p:nvPr/>
        </p:nvPicPr>
        <p:blipFill>
          <a:blip r:embed="rId1"/>
          <a:srcRect b="66229"/>
          <a:stretch>
            <a:fillRect/>
          </a:stretch>
        </p:blipFill>
        <p:spPr>
          <a:xfrm>
            <a:off x="268605" y="3728085"/>
            <a:ext cx="5506085" cy="2537460"/>
          </a:xfrm>
          <a:prstGeom prst="rect">
            <a:avLst/>
          </a:prstGeom>
        </p:spPr>
      </p:pic>
      <p:pic>
        <p:nvPicPr>
          <p:cNvPr id="7" name="图片 6"/>
          <p:cNvPicPr>
            <a:picLocks noChangeAspect="1"/>
          </p:cNvPicPr>
          <p:nvPr/>
        </p:nvPicPr>
        <p:blipFill>
          <a:blip r:embed="rId1"/>
          <a:srcRect t="51673" b="10344"/>
          <a:stretch>
            <a:fillRect/>
          </a:stretch>
        </p:blipFill>
        <p:spPr>
          <a:xfrm>
            <a:off x="5942965" y="3521075"/>
            <a:ext cx="5694045" cy="29514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3"/>
          </p:nvPr>
        </p:nvSpPr>
        <p:spPr/>
        <p:txBody>
          <a:bodyPr/>
          <a:p>
            <a:r>
              <a:rPr lang="en-US" altLang="zh-CN"/>
              <a:t> </a:t>
            </a:r>
            <a:r>
              <a:rPr lang="zh-CN" altLang="en-US"/>
              <a:t>过采样</a:t>
            </a:r>
            <a:r>
              <a:rPr lang="en-US" altLang="zh-CN"/>
              <a:t>/</a:t>
            </a:r>
            <a:r>
              <a:rPr lang="zh-CN" altLang="en-US"/>
              <a:t>上采样</a:t>
            </a:r>
            <a:r>
              <a:rPr lang="en-US" altLang="zh-CN"/>
              <a:t>(Over Sampling)</a:t>
            </a:r>
            <a:r>
              <a:rPr lang="zh-CN" altLang="en-US"/>
              <a:t>：和欠采样采用同样的原理，通过抽样来增加少数样本的数目，从而达到数据平衡的目的。一种简单的方式就是通过有放回抽样，不断的从少数类别样本数据中抽取样本，然后使用抽取样本</a:t>
            </a:r>
            <a:r>
              <a:rPr lang="en-US" altLang="zh-CN"/>
              <a:t>+</a:t>
            </a:r>
            <a:r>
              <a:rPr lang="zh-CN" altLang="en-US"/>
              <a:t>原始数据组成训练数据集来训练模型；不过该方式比较容易导致过拟合，一般抽样样本不要超过</a:t>
            </a:r>
            <a:r>
              <a:rPr lang="en-US" altLang="zh-CN"/>
              <a:t>50%</a:t>
            </a:r>
            <a:r>
              <a:rPr lang="zh-CN" altLang="en-US"/>
              <a:t>。</a:t>
            </a:r>
            <a:endParaRPr lang="zh-CN" altLang="en-US"/>
          </a:p>
        </p:txBody>
      </p:sp>
      <p:sp>
        <p:nvSpPr>
          <p:cNvPr id="5" name="标题 4"/>
          <p:cNvSpPr>
            <a:spLocks noGrp="1"/>
          </p:cNvSpPr>
          <p:nvPr>
            <p:ph type="title"/>
          </p:nvPr>
        </p:nvSpPr>
        <p:spPr/>
        <p:txBody>
          <a:bodyPr>
            <a:normAutofit/>
          </a:bodyPr>
          <a:p>
            <a:r>
              <a:rPr lang="zh-CN" altLang="en-US">
                <a:sym typeface="+mn-ea"/>
              </a:rPr>
              <a:t>数据不平衡解决方案六</a:t>
            </a:r>
            <a:endParaRPr lang="zh-CN" altLang="en-US"/>
          </a:p>
        </p:txBody>
      </p:sp>
      <p:pic>
        <p:nvPicPr>
          <p:cNvPr id="2" name="图片 1"/>
          <p:cNvPicPr>
            <a:picLocks noChangeAspect="1"/>
          </p:cNvPicPr>
          <p:nvPr/>
        </p:nvPicPr>
        <p:blipFill>
          <a:blip r:embed="rId1"/>
          <a:srcRect t="22553" b="15386"/>
          <a:stretch>
            <a:fillRect/>
          </a:stretch>
        </p:blipFill>
        <p:spPr>
          <a:xfrm>
            <a:off x="2802255" y="3684905"/>
            <a:ext cx="5741035" cy="29705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3"/>
          </p:nvPr>
        </p:nvSpPr>
        <p:spPr/>
        <p:txBody>
          <a:bodyPr/>
          <a:p>
            <a:r>
              <a:rPr lang="en-US" altLang="zh-CN"/>
              <a:t> </a:t>
            </a:r>
            <a:r>
              <a:rPr lang="zh-CN" altLang="en-US"/>
              <a:t>过采样</a:t>
            </a:r>
            <a:r>
              <a:rPr lang="en-US" altLang="zh-CN"/>
              <a:t>/</a:t>
            </a:r>
            <a:r>
              <a:rPr lang="zh-CN" altLang="en-US"/>
              <a:t>上采样</a:t>
            </a:r>
            <a:r>
              <a:rPr lang="en-US" altLang="zh-CN"/>
              <a:t>(Over Sampling)</a:t>
            </a:r>
            <a:r>
              <a:rPr lang="zh-CN" altLang="en-US"/>
              <a:t>：因为在上采样过程中，是进行是随机有放回的抽样，所以最终模型中，数据其实是相当于存在一定的重复数据，为了防止这个重复数据导致的问题，我们可以加入一定的随机性，也就是说：在抽取数据后，对数据的各个维度可以进行随机的小范围变动，</a:t>
            </a:r>
            <a:r>
              <a:rPr lang="en-US" altLang="zh-CN"/>
              <a:t>eg: (1,2,3) --&gt; (1.01, 1.99, 3)</a:t>
            </a:r>
            <a:r>
              <a:rPr lang="zh-CN" altLang="en-US"/>
              <a:t>；通过该方式可以相对比较容易的降低上采样导致的过拟合问题。</a:t>
            </a:r>
            <a:endParaRPr lang="zh-CN" altLang="en-US"/>
          </a:p>
        </p:txBody>
      </p:sp>
      <p:sp>
        <p:nvSpPr>
          <p:cNvPr id="5" name="标题 4"/>
          <p:cNvSpPr>
            <a:spLocks noGrp="1"/>
          </p:cNvSpPr>
          <p:nvPr>
            <p:ph type="title"/>
          </p:nvPr>
        </p:nvSpPr>
        <p:spPr/>
        <p:txBody>
          <a:bodyPr>
            <a:normAutofit/>
          </a:bodyPr>
          <a:p>
            <a:r>
              <a:rPr lang="zh-CN" altLang="en-US">
                <a:sym typeface="+mn-ea"/>
              </a:rPr>
              <a:t>数据不平衡解决方案六</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3"/>
          </p:nvPr>
        </p:nvSpPr>
        <p:spPr>
          <a:xfrm>
            <a:off x="506095" y="1306195"/>
            <a:ext cx="11178540" cy="4947920"/>
          </a:xfrm>
        </p:spPr>
        <p:txBody>
          <a:bodyPr/>
          <a:p>
            <a:r>
              <a:rPr lang="zh-CN" altLang="en-US"/>
              <a:t>采用数据合成的方式生成更多的样本，该方式在小数据集场景下具有比较成功的案例。常见算法是</a:t>
            </a:r>
            <a:r>
              <a:rPr lang="en-US" altLang="zh-CN"/>
              <a:t>SMOTE</a:t>
            </a:r>
            <a:r>
              <a:rPr lang="zh-CN" altLang="en-US"/>
              <a:t>算法，该算法利用小众样本在特征空间的相似性来生成新样本。</a:t>
            </a:r>
            <a:endParaRPr lang="zh-CN" altLang="en-US"/>
          </a:p>
        </p:txBody>
      </p:sp>
      <p:sp>
        <p:nvSpPr>
          <p:cNvPr id="5" name="标题 4"/>
          <p:cNvSpPr>
            <a:spLocks noGrp="1"/>
          </p:cNvSpPr>
          <p:nvPr>
            <p:ph type="title"/>
          </p:nvPr>
        </p:nvSpPr>
        <p:spPr/>
        <p:txBody>
          <a:bodyPr>
            <a:normAutofit/>
          </a:bodyPr>
          <a:p>
            <a:r>
              <a:rPr lang="zh-CN" altLang="en-US">
                <a:sym typeface="+mn-ea"/>
              </a:rPr>
              <a:t>数据不平衡解决方案七</a:t>
            </a:r>
            <a:endParaRPr lang="zh-CN" altLang="en-US"/>
          </a:p>
        </p:txBody>
      </p:sp>
      <p:pic>
        <p:nvPicPr>
          <p:cNvPr id="7" name="图片 6"/>
          <p:cNvPicPr>
            <a:picLocks noChangeAspect="1"/>
          </p:cNvPicPr>
          <p:nvPr/>
        </p:nvPicPr>
        <p:blipFill>
          <a:blip r:embed="rId1"/>
          <a:srcRect t="48247" b="10392"/>
          <a:stretch>
            <a:fillRect/>
          </a:stretch>
        </p:blipFill>
        <p:spPr>
          <a:xfrm>
            <a:off x="5671185" y="3228975"/>
            <a:ext cx="6277610" cy="3138805"/>
          </a:xfrm>
          <a:prstGeom prst="rect">
            <a:avLst/>
          </a:prstGeom>
        </p:spPr>
      </p:pic>
      <p:pic>
        <p:nvPicPr>
          <p:cNvPr id="8" name="图片 7"/>
          <p:cNvPicPr>
            <a:picLocks noChangeAspect="1"/>
          </p:cNvPicPr>
          <p:nvPr/>
        </p:nvPicPr>
        <p:blipFill>
          <a:blip r:embed="rId1"/>
          <a:srcRect b="64820"/>
          <a:stretch>
            <a:fillRect/>
          </a:stretch>
        </p:blipFill>
        <p:spPr>
          <a:xfrm>
            <a:off x="170815" y="3643630"/>
            <a:ext cx="5428615" cy="23088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3"/>
          </p:nvPr>
        </p:nvSpPr>
        <p:spPr>
          <a:xfrm>
            <a:off x="506095" y="922020"/>
            <a:ext cx="11178540" cy="5343525"/>
          </a:xfrm>
        </p:spPr>
        <p:txBody>
          <a:bodyPr/>
          <a:p>
            <a:r>
              <a:rPr lang="en-US" altLang="zh-CN"/>
              <a:t> </a:t>
            </a:r>
            <a:r>
              <a:rPr lang="zh-CN" altLang="en-US"/>
              <a:t>对于正负样本极不平衡的情况下，其实可以换一种思路</a:t>
            </a:r>
            <a:r>
              <a:rPr lang="en-US" altLang="zh-CN"/>
              <a:t>/</a:t>
            </a:r>
            <a:r>
              <a:rPr lang="zh-CN" altLang="en-US"/>
              <a:t>角度来看待这个问题：可以将其看成一分类</a:t>
            </a:r>
            <a:r>
              <a:rPr lang="en-US" altLang="zh-CN"/>
              <a:t>(One Class Learning)</a:t>
            </a:r>
            <a:r>
              <a:rPr lang="zh-CN" altLang="en-US"/>
              <a:t>或者异常检测</a:t>
            </a:r>
            <a:r>
              <a:rPr lang="en-US" altLang="zh-CN"/>
              <a:t>(Novelty Detection)</a:t>
            </a:r>
            <a:r>
              <a:rPr lang="zh-CN" altLang="en-US"/>
              <a:t>问题，在这类算法应用中主要就是对于其中一个类别进行建模，然后对所有不属于这个类别特征的数据就认为是异常数据，经典算法包括：</a:t>
            </a:r>
            <a:r>
              <a:rPr lang="en-US" altLang="zh-CN"/>
              <a:t>One Class SVM</a:t>
            </a:r>
            <a:r>
              <a:rPr lang="zh-CN" altLang="en-US"/>
              <a:t>、</a:t>
            </a:r>
            <a:r>
              <a:rPr lang="en-US" altLang="zh-CN"/>
              <a:t>IsolationForest</a:t>
            </a:r>
            <a:r>
              <a:rPr lang="zh-CN" altLang="en-US"/>
              <a:t>等。</a:t>
            </a:r>
            <a:endParaRPr lang="zh-CN" altLang="en-US"/>
          </a:p>
        </p:txBody>
      </p:sp>
      <p:sp>
        <p:nvSpPr>
          <p:cNvPr id="3" name="标题 2"/>
          <p:cNvSpPr>
            <a:spLocks noGrp="1"/>
          </p:cNvSpPr>
          <p:nvPr>
            <p:ph type="title"/>
          </p:nvPr>
        </p:nvSpPr>
        <p:spPr/>
        <p:txBody>
          <a:bodyPr>
            <a:normAutofit/>
          </a:bodyPr>
          <a:p>
            <a:r>
              <a:rPr lang="zh-CN" altLang="en-US">
                <a:sym typeface="+mn-ea"/>
              </a:rPr>
              <a:t>数据不平衡解决方案八</a:t>
            </a:r>
            <a:endParaRPr lang="zh-CN" altLang="en-US"/>
          </a:p>
        </p:txBody>
      </p:sp>
      <p:pic>
        <p:nvPicPr>
          <p:cNvPr id="4" name="图片 3"/>
          <p:cNvPicPr>
            <a:picLocks noChangeAspect="1"/>
          </p:cNvPicPr>
          <p:nvPr/>
        </p:nvPicPr>
        <p:blipFill>
          <a:blip r:embed="rId1"/>
          <a:srcRect l="7909" t="5134" r="7251" b="4601"/>
          <a:stretch>
            <a:fillRect/>
          </a:stretch>
        </p:blipFill>
        <p:spPr>
          <a:xfrm>
            <a:off x="3729355" y="3335655"/>
            <a:ext cx="4210685" cy="33597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特征转换</a:t>
            </a:r>
            <a:endParaRPr lang="zh-CN" altLang="en-US"/>
          </a:p>
        </p:txBody>
      </p:sp>
      <p:sp>
        <p:nvSpPr>
          <p:cNvPr id="2" name="内容占位符 1"/>
          <p:cNvSpPr>
            <a:spLocks noGrp="1"/>
          </p:cNvSpPr>
          <p:nvPr>
            <p:ph idx="13"/>
          </p:nvPr>
        </p:nvSpPr>
        <p:spPr/>
        <p:txBody>
          <a:bodyPr>
            <a:normAutofit lnSpcReduction="10000"/>
          </a:bodyPr>
          <a:lstStyle/>
          <a:p>
            <a:pPr>
              <a:lnSpc>
                <a:spcPct val="150000"/>
              </a:lnSpc>
            </a:pPr>
            <a:r>
              <a:rPr lang="en-US" altLang="zh-CN"/>
              <a:t> </a:t>
            </a:r>
            <a:r>
              <a:rPr lang="zh-CN" altLang="en-US"/>
              <a:t>特征转换主要指将原始数据中的字段数据进行转换操作，从而得到适合进行算法模型构建的输入数据</a:t>
            </a:r>
            <a:r>
              <a:rPr lang="en-US" altLang="zh-CN"/>
              <a:t>(</a:t>
            </a:r>
            <a:r>
              <a:rPr lang="zh-CN" altLang="en-US"/>
              <a:t>数值型数据</a:t>
            </a:r>
            <a:r>
              <a:rPr lang="en-US" altLang="zh-CN"/>
              <a:t>)</a:t>
            </a:r>
            <a:r>
              <a:rPr lang="zh-CN" altLang="en-US"/>
              <a:t>，在这个过程中主要包括但不限于以下几种数据的处理：</a:t>
            </a:r>
            <a:endParaRPr lang="zh-CN" altLang="en-US"/>
          </a:p>
          <a:p>
            <a:pPr lvl="1">
              <a:lnSpc>
                <a:spcPct val="150000"/>
              </a:lnSpc>
            </a:pPr>
            <a:r>
              <a:rPr lang="zh-CN" altLang="en-US"/>
              <a:t> 文本数据转换为数值型数据</a:t>
            </a:r>
            <a:endParaRPr lang="zh-CN" altLang="en-US"/>
          </a:p>
          <a:p>
            <a:pPr lvl="1">
              <a:lnSpc>
                <a:spcPct val="150000"/>
              </a:lnSpc>
            </a:pPr>
            <a:r>
              <a:rPr lang="zh-CN" altLang="en-US"/>
              <a:t> 缺省值填充</a:t>
            </a:r>
            <a:endParaRPr lang="zh-CN" altLang="en-US"/>
          </a:p>
          <a:p>
            <a:pPr lvl="1">
              <a:lnSpc>
                <a:spcPct val="150000"/>
              </a:lnSpc>
            </a:pPr>
            <a:r>
              <a:rPr lang="zh-CN" altLang="en-US"/>
              <a:t> 定性特征属性哑编码</a:t>
            </a:r>
            <a:endParaRPr lang="zh-CN" altLang="en-US"/>
          </a:p>
          <a:p>
            <a:pPr lvl="1">
              <a:lnSpc>
                <a:spcPct val="150000"/>
              </a:lnSpc>
            </a:pPr>
            <a:r>
              <a:rPr lang="zh-CN" altLang="en-US"/>
              <a:t> 定量特征属性二值化</a:t>
            </a:r>
            <a:endParaRPr lang="zh-CN" altLang="en-US"/>
          </a:p>
          <a:p>
            <a:pPr lvl="1">
              <a:lnSpc>
                <a:spcPct val="150000"/>
              </a:lnSpc>
            </a:pPr>
            <a:r>
              <a:rPr lang="zh-CN" altLang="en-US"/>
              <a:t> 特征标准化与归一化</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zh-CN" altLang="en-US" sz="2400" dirty="0"/>
              <a:t>课上课下“九字”真言</a:t>
            </a:r>
            <a:endParaRPr lang="en-US" altLang="zh-CN" sz="2400" dirty="0"/>
          </a:p>
          <a:p>
            <a:pPr lvl="1">
              <a:lnSpc>
                <a:spcPct val="150000"/>
              </a:lnSpc>
            </a:pPr>
            <a:r>
              <a:rPr lang="zh-CN" altLang="en-US" sz="2000" dirty="0"/>
              <a:t>认真听，善摘录，勤思考</a:t>
            </a:r>
            <a:endParaRPr lang="en-US" altLang="zh-CN" sz="2000" dirty="0"/>
          </a:p>
          <a:p>
            <a:pPr lvl="1">
              <a:lnSpc>
                <a:spcPct val="150000"/>
              </a:lnSpc>
            </a:pPr>
            <a:r>
              <a:rPr lang="zh-CN" altLang="en-US" sz="2000" b="1" dirty="0">
                <a:solidFill>
                  <a:srgbClr val="FF0000"/>
                </a:solidFill>
              </a:rPr>
              <a:t>多温故，乐实践</a:t>
            </a:r>
            <a:r>
              <a:rPr lang="zh-CN" altLang="en-US" sz="2000" dirty="0"/>
              <a:t>，再发散</a:t>
            </a:r>
            <a:endParaRPr lang="en-US" altLang="zh-CN" sz="2000" dirty="0"/>
          </a:p>
          <a:p>
            <a:pPr>
              <a:lnSpc>
                <a:spcPct val="150000"/>
              </a:lnSpc>
            </a:pPr>
            <a:r>
              <a:rPr lang="zh-CN" altLang="en-US" sz="2400" dirty="0"/>
              <a:t>四不原则</a:t>
            </a:r>
            <a:endParaRPr lang="en-US" altLang="zh-CN" sz="2400" dirty="0"/>
          </a:p>
          <a:p>
            <a:pPr lvl="1">
              <a:lnSpc>
                <a:spcPct val="150000"/>
              </a:lnSpc>
            </a:pPr>
            <a:r>
              <a:rPr lang="zh-CN" altLang="en-US" sz="2000" dirty="0">
                <a:solidFill>
                  <a:srgbClr val="FF0000"/>
                </a:solidFill>
              </a:rPr>
              <a:t>不懒散惰性，不迟到早退</a:t>
            </a:r>
            <a:endParaRPr lang="en-US" altLang="zh-CN" sz="2000" dirty="0">
              <a:solidFill>
                <a:srgbClr val="FF0000"/>
              </a:solidFill>
            </a:endParaRPr>
          </a:p>
          <a:p>
            <a:pPr lvl="1">
              <a:lnSpc>
                <a:spcPct val="150000"/>
              </a:lnSpc>
            </a:pPr>
            <a:r>
              <a:rPr lang="zh-CN" altLang="en-US" sz="2000" dirty="0">
                <a:solidFill>
                  <a:srgbClr val="FF0000"/>
                </a:solidFill>
              </a:rPr>
              <a:t>不请假旷课，不拖延作业</a:t>
            </a:r>
            <a:endParaRPr lang="en-US" altLang="zh-CN" sz="2000" dirty="0"/>
          </a:p>
        </p:txBody>
      </p:sp>
      <p:sp>
        <p:nvSpPr>
          <p:cNvPr id="3" name="标题 2"/>
          <p:cNvSpPr>
            <a:spLocks noGrp="1"/>
          </p:cNvSpPr>
          <p:nvPr>
            <p:ph type="title"/>
          </p:nvPr>
        </p:nvSpPr>
        <p:spPr/>
        <p:txBody>
          <a:bodyPr/>
          <a:lstStyle/>
          <a:p>
            <a:r>
              <a:rPr lang="zh-CN" altLang="en-US" dirty="0"/>
              <a:t>课程要求</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分词</a:t>
            </a:r>
            <a:endParaRPr lang="zh-CN" altLang="en-US" dirty="0"/>
          </a:p>
        </p:txBody>
      </p:sp>
      <p:sp>
        <p:nvSpPr>
          <p:cNvPr id="4" name="内容占位符 3"/>
          <p:cNvSpPr>
            <a:spLocks noGrp="1"/>
          </p:cNvSpPr>
          <p:nvPr>
            <p:ph idx="13"/>
          </p:nvPr>
        </p:nvSpPr>
        <p:spPr>
          <a:xfrm>
            <a:off x="506095" y="1014730"/>
            <a:ext cx="11178540" cy="5433695"/>
          </a:xfrm>
        </p:spPr>
        <p:txBody>
          <a:bodyPr>
            <a:normAutofit/>
          </a:bodyPr>
          <a:lstStyle/>
          <a:p>
            <a:pPr>
              <a:lnSpc>
                <a:spcPct val="150000"/>
              </a:lnSpc>
            </a:pPr>
            <a:r>
              <a:rPr lang="en-US" altLang="zh-CN" dirty="0"/>
              <a:t> </a:t>
            </a:r>
            <a:r>
              <a:rPr lang="zh-CN" altLang="en-US" dirty="0"/>
              <a:t>分词是指将文本数据转换为一个一个的单词，是</a:t>
            </a:r>
            <a:r>
              <a:rPr lang="en-US" altLang="zh-CN" dirty="0"/>
              <a:t>NLP</a:t>
            </a:r>
            <a:r>
              <a:rPr lang="zh-CN" altLang="en-US" dirty="0"/>
              <a:t>自然语言处理过程中的基础；因为对于文本信息来讲，我们可以认为文本中的单词可以体现文本的特征信息，所以在进行自然语言相关的机器学习的时候，第一步操作就是需要将文本信息转换为单词序列，使用单词序列来表达文本的特征信息。</a:t>
            </a:r>
            <a:endParaRPr lang="zh-CN" altLang="en-US" dirty="0"/>
          </a:p>
          <a:p>
            <a:pPr>
              <a:lnSpc>
                <a:spcPct val="150000"/>
              </a:lnSpc>
            </a:pPr>
            <a:r>
              <a:rPr lang="zh-CN" altLang="en-US" dirty="0"/>
              <a:t> </a:t>
            </a:r>
            <a:r>
              <a:rPr lang="zh-CN" altLang="en-US" dirty="0">
                <a:sym typeface="+mn-ea"/>
              </a:rPr>
              <a:t>分词：通过某种技术将连续的文本分隔成更具有语言语义学上意义的词。这个过程就叫做分词。</a:t>
            </a:r>
            <a:endParaRPr lang="zh-CN" altLang="en-US" dirty="0"/>
          </a:p>
          <a:p>
            <a:pPr>
              <a:lnSpc>
                <a:spcPct val="150000"/>
              </a:lnSpc>
            </a:pPr>
            <a:r>
              <a:rPr lang="zh-CN" altLang="en-US" dirty="0"/>
              <a:t> </a:t>
            </a:r>
            <a:r>
              <a:rPr lang="en-US" altLang="zh-CN" sz="2400" dirty="0"/>
              <a:t>Python</a:t>
            </a:r>
            <a:r>
              <a:rPr lang="zh-CN" altLang="en-US" sz="2400" dirty="0"/>
              <a:t>中汉字分词包：</a:t>
            </a:r>
            <a:r>
              <a:rPr lang="en-US" altLang="zh-CN" sz="2400" dirty="0"/>
              <a:t>jieba</a:t>
            </a:r>
            <a:endParaRPr lang="en-US" altLang="zh-CN" sz="2400" dirty="0"/>
          </a:p>
          <a:p>
            <a:pPr lvl="1">
              <a:lnSpc>
                <a:spcPct val="150000"/>
              </a:lnSpc>
            </a:pPr>
            <a:r>
              <a:rPr lang="en-US" altLang="zh-CN" sz="2200" dirty="0"/>
              <a:t> </a:t>
            </a:r>
            <a:r>
              <a:rPr lang="zh-CN" altLang="en-US" sz="2200" dirty="0"/>
              <a:t>安装方式： </a:t>
            </a:r>
            <a:r>
              <a:rPr lang="en-US" altLang="zh-CN" sz="2200" dirty="0"/>
              <a:t>pip install jieba</a:t>
            </a:r>
            <a:endParaRPr lang="en-US" altLang="zh-CN" sz="2200" dirty="0"/>
          </a:p>
          <a:p>
            <a:pPr lvl="1">
              <a:lnSpc>
                <a:spcPct val="150000"/>
              </a:lnSpc>
            </a:pPr>
            <a:r>
              <a:rPr lang="en-US" altLang="zh-CN" sz="2200" dirty="0"/>
              <a:t> Github</a:t>
            </a:r>
            <a:r>
              <a:rPr lang="zh-CN" altLang="en-US" sz="2200" dirty="0"/>
              <a:t>：https://github.com/fxsjy/jieba</a:t>
            </a:r>
            <a:endParaRPr lang="zh-CN" altLang="en-US" sz="2200" dirty="0"/>
          </a:p>
        </p:txBody>
      </p:sp>
      <p:pic>
        <p:nvPicPr>
          <p:cNvPr id="2" name="图片 1"/>
          <p:cNvPicPr>
            <a:picLocks noChangeAspect="1"/>
          </p:cNvPicPr>
          <p:nvPr/>
        </p:nvPicPr>
        <p:blipFill>
          <a:blip r:embed="rId1"/>
          <a:stretch>
            <a:fillRect/>
          </a:stretch>
        </p:blipFill>
        <p:spPr>
          <a:xfrm>
            <a:off x="6744970" y="3980180"/>
            <a:ext cx="3345815" cy="24682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分词</a:t>
            </a:r>
            <a:endParaRPr lang="en-US" altLang="zh-CN" dirty="0"/>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dirty="0"/>
              <a:t> </a:t>
            </a:r>
            <a:r>
              <a:rPr lang="zh-CN" altLang="en-US" dirty="0"/>
              <a:t>分词的常见方法</a:t>
            </a:r>
            <a:endParaRPr lang="zh-CN" altLang="en-US" dirty="0"/>
          </a:p>
          <a:p>
            <a:pPr lvl="1">
              <a:lnSpc>
                <a:spcPct val="150000"/>
              </a:lnSpc>
            </a:pPr>
            <a:r>
              <a:rPr lang="zh-CN" altLang="en-US" sz="2200" dirty="0"/>
              <a:t> 按照文本</a:t>
            </a:r>
            <a:r>
              <a:rPr lang="en-US" altLang="zh-CN" sz="2200" dirty="0"/>
              <a:t>/</a:t>
            </a:r>
            <a:r>
              <a:rPr lang="zh-CN" altLang="en-US" sz="2200" dirty="0"/>
              <a:t>单词特征进行划分：对于英文文档，可以基于空格进行单词划分。</a:t>
            </a:r>
            <a:endParaRPr lang="en-US" altLang="zh-CN" sz="2200" dirty="0"/>
          </a:p>
          <a:p>
            <a:pPr lvl="1">
              <a:lnSpc>
                <a:spcPct val="150000"/>
              </a:lnSpc>
            </a:pPr>
            <a:r>
              <a:rPr lang="zh-CN" altLang="en-US" sz="2200" dirty="0"/>
              <a:t> </a:t>
            </a:r>
            <a:r>
              <a:rPr lang="zh-CN" altLang="en-US" dirty="0"/>
              <a:t>词典匹配：匹配方式可以从左到右，从右到左。对于匹配中遇到的多种分段可能性，通常会选取分隔出来词的数目最小的。</a:t>
            </a:r>
            <a:endParaRPr lang="en-US" altLang="zh-CN" dirty="0"/>
          </a:p>
          <a:p>
            <a:pPr lvl="1">
              <a:lnSpc>
                <a:spcPct val="150000"/>
              </a:lnSpc>
            </a:pPr>
            <a:r>
              <a:rPr lang="zh-CN" altLang="en-US" dirty="0"/>
              <a:t> 基于统计的方法：隐马尔可夫模型（</a:t>
            </a:r>
            <a:r>
              <a:rPr lang="en-US" altLang="zh-CN" dirty="0"/>
              <a:t>HMM</a:t>
            </a:r>
            <a:r>
              <a:rPr lang="zh-CN" altLang="en-US" dirty="0"/>
              <a:t>）、最大熵模型（</a:t>
            </a:r>
            <a:r>
              <a:rPr lang="en-US" altLang="zh-CN" dirty="0"/>
              <a:t>ME</a:t>
            </a:r>
            <a:r>
              <a:rPr lang="zh-CN" altLang="en-US" dirty="0"/>
              <a:t>），估计相邻汉字之间的关联性，进而实现切分</a:t>
            </a:r>
            <a:endParaRPr lang="en-US" altLang="zh-CN" dirty="0"/>
          </a:p>
          <a:p>
            <a:pPr lvl="1">
              <a:lnSpc>
                <a:spcPct val="150000"/>
              </a:lnSpc>
            </a:pPr>
            <a:r>
              <a:rPr lang="zh-CN" altLang="en-US" dirty="0"/>
              <a:t> 基于深度学习：神经网络抽取特征、联合建模</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Jieba</a:t>
            </a:r>
            <a:r>
              <a:rPr lang="zh-CN" altLang="en-US" dirty="0"/>
              <a:t>分词</a:t>
            </a:r>
            <a:endParaRPr lang="en-US" altLang="zh-CN" dirty="0"/>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dirty="0" err="1"/>
              <a:t> jieba</a:t>
            </a:r>
            <a:r>
              <a:rPr lang="zh-CN" altLang="en-US" dirty="0"/>
              <a:t>：中文分词模块</a:t>
            </a:r>
            <a:endParaRPr lang="en-US" altLang="zh-CN" dirty="0"/>
          </a:p>
          <a:p>
            <a:pPr>
              <a:lnSpc>
                <a:spcPct val="150000"/>
              </a:lnSpc>
            </a:pPr>
            <a:r>
              <a:rPr lang="en-US" altLang="zh-CN" dirty="0" err="1"/>
              <a:t> jieba</a:t>
            </a:r>
            <a:r>
              <a:rPr lang="zh-CN" altLang="en-US" dirty="0"/>
              <a:t>分词原理：</a:t>
            </a:r>
            <a:endParaRPr lang="zh-CN" altLang="en-US" dirty="0"/>
          </a:p>
          <a:p>
            <a:pPr lvl="1">
              <a:lnSpc>
                <a:spcPct val="150000"/>
              </a:lnSpc>
            </a:pPr>
            <a:r>
              <a:rPr lang="zh-CN" altLang="en-US" sz="2200" dirty="0"/>
              <a:t> </a:t>
            </a:r>
            <a:r>
              <a:rPr lang="zh-CN" altLang="en-US" dirty="0"/>
              <a:t>字符串匹配：把汉字串与词典中的词条进行匹配，识别出一个词</a:t>
            </a:r>
            <a:endParaRPr lang="zh-CN" altLang="en-US" dirty="0"/>
          </a:p>
          <a:p>
            <a:pPr lvl="1">
              <a:lnSpc>
                <a:spcPct val="150000"/>
              </a:lnSpc>
            </a:pPr>
            <a:r>
              <a:rPr lang="zh-CN" altLang="en-US" dirty="0"/>
              <a:t> 理解分词法：通过分词子系统、句法语义子系统、总控部分来模拟人对句子的理解。（试验阶段）</a:t>
            </a:r>
            <a:endParaRPr lang="zh-CN" altLang="en-US" dirty="0"/>
          </a:p>
          <a:p>
            <a:pPr lvl="1">
              <a:lnSpc>
                <a:spcPct val="150000"/>
              </a:lnSpc>
            </a:pPr>
            <a:r>
              <a:rPr lang="zh-CN" altLang="en-US" dirty="0"/>
              <a:t> 统计分词法：建立大规模语料库，通过隐马尔可夫模型或其他模型训练，进行分词（主流方法）</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Jieba</a:t>
            </a:r>
            <a:r>
              <a:rPr lang="zh-CN" altLang="en-US" dirty="0"/>
              <a:t>分词使用</a:t>
            </a:r>
            <a:endParaRPr lang="en-US" altLang="zh-CN" dirty="0"/>
          </a:p>
        </p:txBody>
      </p:sp>
      <p:sp>
        <p:nvSpPr>
          <p:cNvPr id="4" name="内容占位符 3"/>
          <p:cNvSpPr>
            <a:spLocks noGrp="1"/>
          </p:cNvSpPr>
          <p:nvPr>
            <p:ph idx="13"/>
          </p:nvPr>
        </p:nvSpPr>
        <p:spPr>
          <a:xfrm>
            <a:off x="506095" y="1014730"/>
            <a:ext cx="11178540" cy="4997450"/>
          </a:xfrm>
        </p:spPr>
        <p:txBody>
          <a:bodyPr>
            <a:normAutofit fontScale="80000"/>
          </a:bodyPr>
          <a:lstStyle/>
          <a:p>
            <a:pPr>
              <a:lnSpc>
                <a:spcPct val="150000"/>
              </a:lnSpc>
            </a:pPr>
            <a:r>
              <a:rPr lang="en-US" altLang="zh-CN" dirty="0"/>
              <a:t> </a:t>
            </a:r>
            <a:r>
              <a:rPr lang="en-US" altLang="zh-CN" dirty="0" err="1"/>
              <a:t>jieba</a:t>
            </a:r>
            <a:r>
              <a:rPr lang="zh-CN" altLang="en-US" dirty="0"/>
              <a:t>分词模式：</a:t>
            </a:r>
            <a:endParaRPr lang="zh-CN" altLang="en-US" dirty="0"/>
          </a:p>
          <a:p>
            <a:pPr lvl="1">
              <a:lnSpc>
                <a:spcPct val="150000"/>
              </a:lnSpc>
            </a:pPr>
            <a:r>
              <a:rPr lang="zh-CN" altLang="en-US" sz="2200" dirty="0"/>
              <a:t> </a:t>
            </a:r>
            <a:r>
              <a:rPr lang="zh-CN" altLang="en-US" dirty="0"/>
              <a:t>全模式</a:t>
            </a:r>
            <a:r>
              <a:rPr lang="en-US" altLang="zh-CN" dirty="0" err="1"/>
              <a:t>jieba.cut</a:t>
            </a:r>
            <a:r>
              <a:rPr lang="en-US" altLang="zh-CN" dirty="0"/>
              <a:t>(</a:t>
            </a:r>
            <a:r>
              <a:rPr lang="en-US" altLang="zh-CN" dirty="0" err="1"/>
              <a:t>str,cut_all</a:t>
            </a:r>
            <a:r>
              <a:rPr lang="en-US" altLang="zh-CN" dirty="0"/>
              <a:t>=True)</a:t>
            </a:r>
            <a:endParaRPr lang="en-US" altLang="zh-CN" dirty="0"/>
          </a:p>
          <a:p>
            <a:pPr lvl="1">
              <a:lnSpc>
                <a:spcPct val="150000"/>
              </a:lnSpc>
            </a:pPr>
            <a:r>
              <a:rPr lang="zh-CN" altLang="en-US" dirty="0"/>
              <a:t> 精确模式</a:t>
            </a:r>
            <a:r>
              <a:rPr lang="en-US" altLang="zh-CN" dirty="0" err="1"/>
              <a:t>jieba.cut</a:t>
            </a:r>
            <a:r>
              <a:rPr lang="en-US" altLang="zh-CN" dirty="0"/>
              <a:t>(</a:t>
            </a:r>
            <a:r>
              <a:rPr lang="en-US" altLang="zh-CN" dirty="0" err="1"/>
              <a:t>str</a:t>
            </a:r>
            <a:r>
              <a:rPr lang="en-US" altLang="zh-CN" dirty="0"/>
              <a:t>)</a:t>
            </a:r>
            <a:endParaRPr lang="en-US" altLang="zh-CN" dirty="0"/>
          </a:p>
          <a:p>
            <a:pPr lvl="1">
              <a:lnSpc>
                <a:spcPct val="150000"/>
              </a:lnSpc>
            </a:pPr>
            <a:r>
              <a:rPr lang="en-US" altLang="zh-CN" dirty="0"/>
              <a:t> </a:t>
            </a:r>
            <a:r>
              <a:rPr lang="zh-CN" altLang="en-US" dirty="0"/>
              <a:t>搜索引擎模式</a:t>
            </a:r>
            <a:r>
              <a:rPr lang="en-US" altLang="zh-CN" dirty="0" err="1"/>
              <a:t>jieba.cut_for_search</a:t>
            </a:r>
            <a:r>
              <a:rPr lang="en-US" altLang="zh-CN" dirty="0"/>
              <a:t>(</a:t>
            </a:r>
            <a:r>
              <a:rPr lang="en-US" altLang="zh-CN" dirty="0" err="1"/>
              <a:t>str</a:t>
            </a:r>
            <a:r>
              <a:rPr lang="en-US" altLang="zh-CN" dirty="0"/>
              <a:t>)</a:t>
            </a:r>
            <a:endParaRPr lang="en-US" altLang="zh-CN" dirty="0"/>
          </a:p>
          <a:p>
            <a:pPr>
              <a:lnSpc>
                <a:spcPct val="150000"/>
              </a:lnSpc>
            </a:pPr>
            <a:r>
              <a:rPr lang="zh-CN" altLang="en-US" dirty="0"/>
              <a:t>分词特征提取：返回</a:t>
            </a:r>
            <a:r>
              <a:rPr lang="en-US" altLang="zh-CN" dirty="0"/>
              <a:t>TF/IDF</a:t>
            </a:r>
            <a:r>
              <a:rPr lang="zh-CN" altLang="en-US" dirty="0"/>
              <a:t>权重最大的关键词，默认返回</a:t>
            </a:r>
            <a:r>
              <a:rPr lang="en-US" altLang="zh-CN" dirty="0"/>
              <a:t>20</a:t>
            </a:r>
            <a:r>
              <a:rPr lang="zh-CN" altLang="en-US" dirty="0"/>
              <a:t>个</a:t>
            </a:r>
            <a:endParaRPr lang="zh-CN" altLang="en-US" dirty="0"/>
          </a:p>
          <a:p>
            <a:pPr lvl="1">
              <a:lnSpc>
                <a:spcPct val="150000"/>
              </a:lnSpc>
            </a:pPr>
            <a:r>
              <a:rPr lang="zh-CN" altLang="en-US" sz="2200" dirty="0"/>
              <a:t> </a:t>
            </a:r>
            <a:r>
              <a:rPr lang="en-US" altLang="zh-CN" dirty="0" err="1"/>
              <a:t>jieba.analyse.extract_tags</a:t>
            </a:r>
            <a:r>
              <a:rPr lang="en-US" altLang="zh-CN" dirty="0"/>
              <a:t>(</a:t>
            </a:r>
            <a:r>
              <a:rPr lang="en-US" altLang="zh-CN" dirty="0" err="1"/>
              <a:t>str,topK</a:t>
            </a:r>
            <a:r>
              <a:rPr lang="en-US" altLang="zh-CN" dirty="0"/>
              <a:t>=20)</a:t>
            </a:r>
            <a:endParaRPr lang="en-US" altLang="zh-CN" dirty="0"/>
          </a:p>
          <a:p>
            <a:pPr>
              <a:lnSpc>
                <a:spcPct val="150000"/>
              </a:lnSpc>
            </a:pPr>
            <a:r>
              <a:rPr lang="zh-CN" altLang="en-US" dirty="0"/>
              <a:t>自定义词典：帮助切分一些无法识别的新词，加载词典：</a:t>
            </a:r>
            <a:r>
              <a:rPr lang="en-US" altLang="zh-CN" dirty="0" err="1"/>
              <a:t>jieba.load_userdict</a:t>
            </a:r>
            <a:r>
              <a:rPr lang="en-US" altLang="zh-CN" dirty="0"/>
              <a:t>(</a:t>
            </a:r>
            <a:r>
              <a:rPr lang="zh-CN" altLang="en-US" dirty="0"/>
              <a:t>‘</a:t>
            </a:r>
            <a:r>
              <a:rPr lang="en-US" altLang="zh-CN" dirty="0"/>
              <a:t>dict.txt</a:t>
            </a:r>
            <a:r>
              <a:rPr lang="zh-CN" altLang="en-US" dirty="0"/>
              <a:t>’）</a:t>
            </a:r>
            <a:endParaRPr lang="en-US" altLang="zh-CN" dirty="0"/>
          </a:p>
          <a:p>
            <a:pPr>
              <a:lnSpc>
                <a:spcPct val="150000"/>
              </a:lnSpc>
            </a:pPr>
            <a:r>
              <a:rPr lang="zh-CN" altLang="en-US" dirty="0"/>
              <a:t>调整词典：</a:t>
            </a:r>
            <a:r>
              <a:rPr lang="en-US" altLang="zh-CN" dirty="0" err="1"/>
              <a:t>add_word</a:t>
            </a:r>
            <a:r>
              <a:rPr lang="en-US" altLang="zh-CN" dirty="0"/>
              <a:t>(word, </a:t>
            </a:r>
            <a:r>
              <a:rPr lang="en-US" altLang="zh-CN" dirty="0" err="1"/>
              <a:t>freq</a:t>
            </a:r>
            <a:r>
              <a:rPr lang="en-US" altLang="zh-CN" dirty="0"/>
              <a:t>=None, tag=None) </a:t>
            </a:r>
            <a:r>
              <a:rPr lang="zh-CN" altLang="en-US" dirty="0"/>
              <a:t>和 </a:t>
            </a:r>
            <a:r>
              <a:rPr lang="en-US" altLang="zh-CN" dirty="0" err="1"/>
              <a:t>del_word</a:t>
            </a:r>
            <a:r>
              <a:rPr lang="en-US" altLang="zh-CN" dirty="0"/>
              <a:t>(word) </a:t>
            </a:r>
            <a:r>
              <a:rPr lang="zh-CN" altLang="en-US" dirty="0"/>
              <a:t>可在程序中动态修改词典。使用 </a:t>
            </a:r>
            <a:r>
              <a:rPr lang="en-US" altLang="zh-CN" dirty="0" err="1"/>
              <a:t>suggest_freq</a:t>
            </a:r>
            <a:r>
              <a:rPr lang="en-US" altLang="zh-CN" dirty="0"/>
              <a:t>(segment, tune=True) </a:t>
            </a:r>
            <a:r>
              <a:rPr lang="zh-CN" altLang="en-US" dirty="0"/>
              <a:t>可调节单个词语的词频</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文本特征属性转换</a:t>
            </a:r>
            <a:endParaRPr lang="zh-CN" altLang="en-US"/>
          </a:p>
        </p:txBody>
      </p:sp>
      <p:sp>
        <p:nvSpPr>
          <p:cNvPr id="2" name="内容占位符 1"/>
          <p:cNvSpPr>
            <a:spLocks noGrp="1"/>
          </p:cNvSpPr>
          <p:nvPr>
            <p:ph idx="13"/>
          </p:nvPr>
        </p:nvSpPr>
        <p:spPr/>
        <p:txBody>
          <a:bodyPr>
            <a:normAutofit/>
          </a:bodyPr>
          <a:lstStyle/>
          <a:p>
            <a:pPr>
              <a:lnSpc>
                <a:spcPct val="150000"/>
              </a:lnSpc>
            </a:pPr>
            <a:r>
              <a:rPr lang="en-US" altLang="zh-CN"/>
              <a:t> </a:t>
            </a:r>
            <a:r>
              <a:rPr lang="zh-CN" altLang="en-US"/>
              <a:t>机器学习的模型算法均要求输入的数据必须是数值型的，所以对于文本类型的特征属性，需要进行文本数据转换，也就是需要将文本数据转换为数值型数据。常用方式如下：</a:t>
            </a:r>
            <a:endParaRPr lang="zh-CN" altLang="en-US"/>
          </a:p>
          <a:p>
            <a:pPr lvl="1">
              <a:lnSpc>
                <a:spcPct val="150000"/>
              </a:lnSpc>
            </a:pPr>
            <a:r>
              <a:rPr lang="zh-CN" altLang="en-US" sz="2400"/>
              <a:t> 词袋法</a:t>
            </a:r>
            <a:r>
              <a:rPr lang="en-US" altLang="zh-CN" sz="2400"/>
              <a:t>(BOW/TF)</a:t>
            </a:r>
            <a:endParaRPr lang="en-US" altLang="zh-CN" sz="2400"/>
          </a:p>
          <a:p>
            <a:pPr lvl="1">
              <a:lnSpc>
                <a:spcPct val="150000"/>
              </a:lnSpc>
            </a:pPr>
            <a:r>
              <a:rPr lang="zh-CN" altLang="en-US"/>
              <a:t> </a:t>
            </a:r>
            <a:r>
              <a:rPr lang="en-US" altLang="zh-CN">
                <a:hlinkClick r:id="rId1" action="ppaction://hlinkfile"/>
              </a:rPr>
              <a:t>TF-IDF(Term frequency-inverse document frequency)</a:t>
            </a:r>
            <a:endParaRPr lang="en-US" altLang="zh-CN"/>
          </a:p>
          <a:p>
            <a:pPr lvl="1">
              <a:lnSpc>
                <a:spcPct val="150000"/>
              </a:lnSpc>
            </a:pPr>
            <a:r>
              <a:rPr lang="en-US" altLang="zh-CN"/>
              <a:t> HashTF</a:t>
            </a:r>
            <a:endParaRPr lang="en-US" altLang="zh-CN"/>
          </a:p>
          <a:p>
            <a:pPr lvl="1">
              <a:lnSpc>
                <a:spcPct val="150000"/>
              </a:lnSpc>
            </a:pPr>
            <a:r>
              <a:rPr lang="en-US" altLang="zh-CN"/>
              <a:t> Word2Vec(</a:t>
            </a:r>
            <a:r>
              <a:rPr lang="zh-CN" altLang="en-US"/>
              <a:t>主要用于单词的相似性考量</a:t>
            </a:r>
            <a:r>
              <a:rPr lang="en-US" altLang="zh-CN"/>
              <a:t>)</a:t>
            </a:r>
            <a:endParaRPr lang="en-US" altLang="zh-CN">
              <a:hlinkClick r:id="rId1" action="ppaction://hlinkfile"/>
            </a:endParaRPr>
          </a:p>
          <a:p>
            <a:pPr marL="457200" lvl="1" indent="0">
              <a:lnSpc>
                <a:spcPct val="150000"/>
              </a:lnSpc>
              <a:buNone/>
            </a:pP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词袋法</a:t>
            </a:r>
            <a:endParaRPr lang="zh-CN" altLang="en-US"/>
          </a:p>
        </p:txBody>
      </p:sp>
      <p:sp>
        <p:nvSpPr>
          <p:cNvPr id="2" name="内容占位符 1"/>
          <p:cNvSpPr>
            <a:spLocks noGrp="1"/>
          </p:cNvSpPr>
          <p:nvPr>
            <p:ph idx="13"/>
          </p:nvPr>
        </p:nvSpPr>
        <p:spPr>
          <a:xfrm>
            <a:off x="534035" y="1014730"/>
            <a:ext cx="11178540" cy="5050790"/>
          </a:xfrm>
        </p:spPr>
        <p:txBody>
          <a:bodyPr>
            <a:normAutofit/>
          </a:bodyPr>
          <a:lstStyle/>
          <a:p>
            <a:pPr>
              <a:lnSpc>
                <a:spcPct val="150000"/>
              </a:lnSpc>
            </a:pPr>
            <a:r>
              <a:rPr lang="en-US" altLang="zh-CN">
                <a:sym typeface="+mn-ea"/>
              </a:rPr>
              <a:t> </a:t>
            </a:r>
            <a:r>
              <a:rPr lang="zh-CN" altLang="en-US">
                <a:sym typeface="+mn-ea"/>
              </a:rPr>
              <a:t>词袋法</a:t>
            </a:r>
            <a:r>
              <a:rPr lang="en-US" altLang="zh-CN">
                <a:sym typeface="+mn-ea"/>
              </a:rPr>
              <a:t>(Bag of words, BOW)</a:t>
            </a:r>
            <a:r>
              <a:rPr lang="zh-CN" altLang="en-US">
                <a:sym typeface="+mn-ea"/>
              </a:rPr>
              <a:t>是最早应用于</a:t>
            </a:r>
            <a:r>
              <a:rPr lang="en-US" altLang="zh-CN">
                <a:sym typeface="+mn-ea"/>
              </a:rPr>
              <a:t>NLP</a:t>
            </a:r>
            <a:r>
              <a:rPr lang="zh-CN" altLang="en-US">
                <a:sym typeface="+mn-ea"/>
              </a:rPr>
              <a:t>和</a:t>
            </a:r>
            <a:r>
              <a:rPr lang="en-US" altLang="zh-CN">
                <a:sym typeface="+mn-ea"/>
              </a:rPr>
              <a:t>IR</a:t>
            </a:r>
            <a:r>
              <a:rPr lang="zh-CN" altLang="en-US">
                <a:sym typeface="+mn-ea"/>
              </a:rPr>
              <a:t>领域的一种文本处理模型，该模型忽略文本的语法和语序，用一组无序的单词</a:t>
            </a:r>
            <a:r>
              <a:rPr lang="en-US" altLang="zh-CN">
                <a:sym typeface="+mn-ea"/>
              </a:rPr>
              <a:t>(words)</a:t>
            </a:r>
            <a:r>
              <a:rPr lang="zh-CN" altLang="en-US">
                <a:sym typeface="+mn-ea"/>
              </a:rPr>
              <a:t>来表达一段文字或者一个文档，词袋法中使用单词在文档中出现的次数</a:t>
            </a:r>
            <a:r>
              <a:rPr lang="en-US" altLang="zh-CN">
                <a:sym typeface="+mn-ea"/>
              </a:rPr>
              <a:t>(</a:t>
            </a:r>
            <a:r>
              <a:rPr lang="zh-CN" altLang="en-US">
                <a:sym typeface="+mn-ea"/>
              </a:rPr>
              <a:t>频数</a:t>
            </a:r>
            <a:r>
              <a:rPr lang="en-US" altLang="zh-CN">
                <a:sym typeface="+mn-ea"/>
              </a:rPr>
              <a:t>)</a:t>
            </a:r>
            <a:r>
              <a:rPr lang="zh-CN" altLang="en-US">
                <a:sym typeface="+mn-ea"/>
              </a:rPr>
              <a:t>来表示文档。</a:t>
            </a:r>
            <a:endParaRPr lang="zh-CN" altLang="en-US">
              <a:sym typeface="+mn-ea"/>
            </a:endParaRPr>
          </a:p>
        </p:txBody>
      </p:sp>
      <p:grpSp>
        <p:nvGrpSpPr>
          <p:cNvPr id="13" name="组合 12"/>
          <p:cNvGrpSpPr/>
          <p:nvPr/>
        </p:nvGrpSpPr>
        <p:grpSpPr>
          <a:xfrm>
            <a:off x="2312035" y="3117850"/>
            <a:ext cx="7621905" cy="1489075"/>
            <a:chOff x="4415" y="6123"/>
            <a:chExt cx="12003" cy="2345"/>
          </a:xfrm>
        </p:grpSpPr>
        <p:sp>
          <p:nvSpPr>
            <p:cNvPr id="10" name="文本框 9"/>
            <p:cNvSpPr txBox="1"/>
            <p:nvPr/>
          </p:nvSpPr>
          <p:spPr>
            <a:xfrm>
              <a:off x="4415" y="6123"/>
              <a:ext cx="12003" cy="725"/>
            </a:xfrm>
            <a:prstGeom prst="rect">
              <a:avLst/>
            </a:prstGeom>
            <a:solidFill>
              <a:schemeClr val="accent4">
                <a:lumMod val="20000"/>
                <a:lumOff val="80000"/>
              </a:schemeClr>
            </a:solidFill>
          </p:spPr>
          <p:txBody>
            <a:bodyPr wrap="square" rtlCol="0">
              <a:spAutoFit/>
            </a:bodyPr>
            <a:lstStyle/>
            <a:p>
              <a:r>
                <a:rPr lang="en-US" altLang="zh-CN" sz="2400"/>
                <a:t>d1:this is a sample is a sample</a:t>
              </a:r>
              <a:endParaRPr lang="en-US" altLang="zh-CN" sz="2400"/>
            </a:p>
          </p:txBody>
        </p:sp>
        <p:sp>
          <p:nvSpPr>
            <p:cNvPr id="11" name="文本框 10"/>
            <p:cNvSpPr txBox="1"/>
            <p:nvPr/>
          </p:nvSpPr>
          <p:spPr>
            <a:xfrm>
              <a:off x="4415" y="6933"/>
              <a:ext cx="12003" cy="725"/>
            </a:xfrm>
            <a:prstGeom prst="rect">
              <a:avLst/>
            </a:prstGeom>
            <a:solidFill>
              <a:schemeClr val="accent4">
                <a:lumMod val="20000"/>
                <a:lumOff val="80000"/>
              </a:schemeClr>
            </a:solidFill>
          </p:spPr>
          <p:txBody>
            <a:bodyPr wrap="square" rtlCol="0">
              <a:spAutoFit/>
            </a:bodyPr>
            <a:lstStyle/>
            <a:p>
              <a:r>
                <a:rPr lang="en-US" altLang="zh-CN" sz="2400"/>
                <a:t>d2:this is anthoer example anthoer example </a:t>
              </a:r>
              <a:endParaRPr lang="en-US" altLang="zh-CN" sz="2400"/>
            </a:p>
          </p:txBody>
        </p:sp>
        <p:sp>
          <p:nvSpPr>
            <p:cNvPr id="12" name="文本框 11"/>
            <p:cNvSpPr txBox="1"/>
            <p:nvPr/>
          </p:nvSpPr>
          <p:spPr>
            <a:xfrm>
              <a:off x="4415" y="7743"/>
              <a:ext cx="12003" cy="725"/>
            </a:xfrm>
            <a:prstGeom prst="rect">
              <a:avLst/>
            </a:prstGeom>
            <a:solidFill>
              <a:schemeClr val="accent4">
                <a:lumMod val="20000"/>
                <a:lumOff val="80000"/>
              </a:schemeClr>
            </a:solidFill>
          </p:spPr>
          <p:txBody>
            <a:bodyPr wrap="square" rtlCol="0">
              <a:spAutoFit/>
            </a:bodyPr>
            <a:lstStyle/>
            <a:p>
              <a:r>
                <a:rPr lang="en-US" altLang="zh-CN" sz="2400"/>
                <a:t>dict(</a:t>
              </a:r>
              <a:r>
                <a:rPr lang="zh-CN" altLang="en-US" sz="2400"/>
                <a:t>词典、字典、特征属性</a:t>
              </a:r>
              <a:r>
                <a:rPr lang="en-US" altLang="zh-CN" sz="2400"/>
                <a:t>): this sample anthoer example</a:t>
              </a:r>
              <a:endParaRPr lang="zh-CN" altLang="en-US" sz="2400"/>
            </a:p>
          </p:txBody>
        </p:sp>
      </p:grpSp>
      <p:graphicFrame>
        <p:nvGraphicFramePr>
          <p:cNvPr id="15" name="表格 14"/>
          <p:cNvGraphicFramePr/>
          <p:nvPr/>
        </p:nvGraphicFramePr>
        <p:xfrm>
          <a:off x="3236595" y="5217160"/>
          <a:ext cx="6092825" cy="1143000"/>
        </p:xfrm>
        <a:graphic>
          <a:graphicData uri="http://schemas.openxmlformats.org/drawingml/2006/table">
            <a:tbl>
              <a:tblPr firstRow="1" bandRow="1">
                <a:tableStyleId>{1E171933-4619-4E11-9A3F-F7608DF75F80}</a:tableStyleId>
              </a:tblPr>
              <a:tblGrid>
                <a:gridCol w="1218565"/>
                <a:gridCol w="1218565"/>
                <a:gridCol w="1218565"/>
                <a:gridCol w="1218565"/>
                <a:gridCol w="1218565"/>
              </a:tblGrid>
              <a:tr h="381000">
                <a:tc>
                  <a:txBody>
                    <a:bodyPr/>
                    <a:lstStyle/>
                    <a:p>
                      <a:pPr algn="ctr">
                        <a:buNone/>
                      </a:pPr>
                      <a:endParaRPr lang="zh-CN" altLang="en-US"/>
                    </a:p>
                  </a:txBody>
                  <a:tcPr/>
                </a:tc>
                <a:tc>
                  <a:txBody>
                    <a:bodyPr/>
                    <a:lstStyle/>
                    <a:p>
                      <a:pPr algn="ctr">
                        <a:buNone/>
                      </a:pPr>
                      <a:r>
                        <a:rPr lang="en-US" altLang="zh-CN"/>
                        <a:t>this</a:t>
                      </a:r>
                      <a:endParaRPr lang="en-US" altLang="zh-CN"/>
                    </a:p>
                  </a:txBody>
                  <a:tcPr/>
                </a:tc>
                <a:tc>
                  <a:txBody>
                    <a:bodyPr/>
                    <a:lstStyle/>
                    <a:p>
                      <a:pPr algn="ctr">
                        <a:buNone/>
                      </a:pPr>
                      <a:r>
                        <a:rPr lang="en-US" altLang="zh-CN"/>
                        <a:t>another</a:t>
                      </a:r>
                      <a:endParaRPr lang="en-US" altLang="zh-CN"/>
                    </a:p>
                  </a:txBody>
                  <a:tcPr/>
                </a:tc>
                <a:tc>
                  <a:txBody>
                    <a:bodyPr/>
                    <a:lstStyle/>
                    <a:p>
                      <a:pPr algn="ctr">
                        <a:buNone/>
                      </a:pPr>
                      <a:r>
                        <a:rPr lang="en-US" altLang="zh-CN"/>
                        <a:t>sample</a:t>
                      </a:r>
                      <a:endParaRPr lang="en-US" altLang="zh-CN"/>
                    </a:p>
                  </a:txBody>
                  <a:tcPr/>
                </a:tc>
                <a:tc>
                  <a:txBody>
                    <a:bodyPr/>
                    <a:lstStyle/>
                    <a:p>
                      <a:pPr algn="ctr">
                        <a:buNone/>
                      </a:pPr>
                      <a:r>
                        <a:rPr lang="en-US" altLang="zh-CN"/>
                        <a:t>example</a:t>
                      </a:r>
                      <a:endParaRPr lang="en-US" altLang="zh-CN"/>
                    </a:p>
                  </a:txBody>
                  <a:tcPr/>
                </a:tc>
              </a:tr>
              <a:tr h="381000">
                <a:tc>
                  <a:txBody>
                    <a:bodyPr/>
                    <a:lstStyle/>
                    <a:p>
                      <a:pPr algn="ctr">
                        <a:buNone/>
                      </a:pPr>
                      <a:r>
                        <a:rPr lang="en-US" altLang="zh-CN"/>
                        <a:t>d</a:t>
                      </a:r>
                      <a:r>
                        <a:rPr lang="en-US" altLang="zh-CN" baseline="-25000"/>
                        <a:t>1</a:t>
                      </a:r>
                      <a:endParaRPr lang="en-US" altLang="zh-CN" baseline="-25000"/>
                    </a:p>
                  </a:txBody>
                  <a:tcPr/>
                </a:tc>
                <a:tc>
                  <a:txBody>
                    <a:bodyPr/>
                    <a:lstStyle/>
                    <a:p>
                      <a:pPr algn="ctr">
                        <a:buNone/>
                      </a:pPr>
                      <a:r>
                        <a:rPr lang="en-US" altLang="zh-CN"/>
                        <a:t>1</a:t>
                      </a:r>
                      <a:endParaRPr lang="en-US" altLang="zh-CN"/>
                    </a:p>
                  </a:txBody>
                  <a:tcPr/>
                </a:tc>
                <a:tc>
                  <a:txBody>
                    <a:bodyPr/>
                    <a:lstStyle/>
                    <a:p>
                      <a:pPr algn="ctr">
                        <a:buNone/>
                      </a:pPr>
                      <a:r>
                        <a:rPr lang="en-US" altLang="zh-CN"/>
                        <a:t>0</a:t>
                      </a:r>
                      <a:endParaRPr lang="en-US" altLang="zh-CN"/>
                    </a:p>
                  </a:txBody>
                  <a:tcPr/>
                </a:tc>
                <a:tc>
                  <a:txBody>
                    <a:bodyPr/>
                    <a:lstStyle/>
                    <a:p>
                      <a:pPr algn="ctr">
                        <a:buNone/>
                      </a:pPr>
                      <a:r>
                        <a:rPr lang="en-US" altLang="zh-CN"/>
                        <a:t>2</a:t>
                      </a:r>
                      <a:endParaRPr lang="en-US" altLang="zh-CN"/>
                    </a:p>
                  </a:txBody>
                  <a:tcPr/>
                </a:tc>
                <a:tc>
                  <a:txBody>
                    <a:bodyPr/>
                    <a:lstStyle/>
                    <a:p>
                      <a:pPr algn="ctr">
                        <a:buNone/>
                      </a:pPr>
                      <a:r>
                        <a:rPr lang="en-US" altLang="zh-CN"/>
                        <a:t>0</a:t>
                      </a:r>
                      <a:endParaRPr lang="en-US" altLang="zh-CN"/>
                    </a:p>
                  </a:txBody>
                  <a:tcPr/>
                </a:tc>
              </a:tr>
              <a:tr h="381000">
                <a:tc>
                  <a:txBody>
                    <a:bodyPr/>
                    <a:lstStyle/>
                    <a:p>
                      <a:pPr algn="ctr">
                        <a:buNone/>
                      </a:pPr>
                      <a:r>
                        <a:rPr lang="en-US" altLang="zh-CN"/>
                        <a:t>d</a:t>
                      </a:r>
                      <a:r>
                        <a:rPr lang="en-US" altLang="zh-CN" baseline="-25000"/>
                        <a:t>2</a:t>
                      </a:r>
                      <a:endParaRPr lang="en-US" altLang="zh-CN" baseline="-25000"/>
                    </a:p>
                  </a:txBody>
                  <a:tcPr/>
                </a:tc>
                <a:tc>
                  <a:txBody>
                    <a:bodyPr/>
                    <a:lstStyle/>
                    <a:p>
                      <a:pPr algn="ctr">
                        <a:buNone/>
                      </a:pPr>
                      <a:r>
                        <a:rPr lang="en-US" altLang="zh-CN"/>
                        <a:t>1</a:t>
                      </a:r>
                      <a:endParaRPr lang="en-US" altLang="zh-CN"/>
                    </a:p>
                  </a:txBody>
                  <a:tcPr/>
                </a:tc>
                <a:tc>
                  <a:txBody>
                    <a:bodyPr/>
                    <a:lstStyle/>
                    <a:p>
                      <a:pPr algn="ctr">
                        <a:buNone/>
                      </a:pPr>
                      <a:r>
                        <a:rPr lang="en-US" altLang="zh-CN"/>
                        <a:t>2</a:t>
                      </a:r>
                      <a:endParaRPr lang="en-US" altLang="zh-CN"/>
                    </a:p>
                  </a:txBody>
                  <a:tcPr/>
                </a:tc>
                <a:tc>
                  <a:txBody>
                    <a:bodyPr/>
                    <a:lstStyle/>
                    <a:p>
                      <a:pPr algn="ctr">
                        <a:buNone/>
                      </a:pPr>
                      <a:r>
                        <a:rPr lang="en-US" altLang="zh-CN"/>
                        <a:t>0</a:t>
                      </a:r>
                      <a:endParaRPr lang="en-US" altLang="zh-CN"/>
                    </a:p>
                  </a:txBody>
                  <a:tcPr/>
                </a:tc>
                <a:tc>
                  <a:txBody>
                    <a:bodyPr/>
                    <a:lstStyle/>
                    <a:p>
                      <a:pPr algn="ctr">
                        <a:buNone/>
                      </a:pPr>
                      <a:r>
                        <a:rPr lang="en-US" altLang="zh-CN"/>
                        <a:t>2</a:t>
                      </a:r>
                      <a:endParaRPr lang="en-US" altLang="zh-CN"/>
                    </a:p>
                  </a:txBody>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词集法</a:t>
            </a:r>
            <a:endParaRPr lang="zh-CN" altLang="en-US"/>
          </a:p>
        </p:txBody>
      </p:sp>
      <p:sp>
        <p:nvSpPr>
          <p:cNvPr id="2" name="内容占位符 1"/>
          <p:cNvSpPr>
            <a:spLocks noGrp="1"/>
          </p:cNvSpPr>
          <p:nvPr>
            <p:ph idx="13"/>
          </p:nvPr>
        </p:nvSpPr>
        <p:spPr>
          <a:xfrm>
            <a:off x="534035" y="1014730"/>
            <a:ext cx="11178540" cy="5050790"/>
          </a:xfrm>
        </p:spPr>
        <p:txBody>
          <a:bodyPr>
            <a:normAutofit/>
          </a:bodyPr>
          <a:lstStyle/>
          <a:p>
            <a:pPr>
              <a:lnSpc>
                <a:spcPct val="150000"/>
              </a:lnSpc>
            </a:pPr>
            <a:r>
              <a:rPr lang="en-US" altLang="zh-CN">
                <a:sym typeface="+mn-ea"/>
              </a:rPr>
              <a:t> </a:t>
            </a:r>
            <a:r>
              <a:rPr lang="zh-CN" altLang="en-US">
                <a:sym typeface="+mn-ea"/>
              </a:rPr>
              <a:t>词集法</a:t>
            </a:r>
            <a:r>
              <a:rPr lang="en-US" altLang="zh-CN">
                <a:sym typeface="+mn-ea"/>
              </a:rPr>
              <a:t>(Set of words, SOW)</a:t>
            </a:r>
            <a:r>
              <a:rPr lang="zh-CN" altLang="en-US">
                <a:sym typeface="+mn-ea"/>
              </a:rPr>
              <a:t>是词袋法的一种变种，应用的比较多，和词袋法的原理一样，是以文档中的单词来表示文档的一种的模型，区别在于：词袋法使用的是单词的频数，而在词集法中使用的是单词是否出现，如果出现赋值为</a:t>
            </a:r>
            <a:r>
              <a:rPr lang="en-US" altLang="zh-CN">
                <a:sym typeface="+mn-ea"/>
              </a:rPr>
              <a:t>1</a:t>
            </a:r>
            <a:r>
              <a:rPr lang="zh-CN" altLang="en-US">
                <a:sym typeface="+mn-ea"/>
              </a:rPr>
              <a:t>，否则为</a:t>
            </a:r>
            <a:r>
              <a:rPr lang="en-US" altLang="zh-CN">
                <a:sym typeface="+mn-ea"/>
              </a:rPr>
              <a:t>0</a:t>
            </a:r>
            <a:r>
              <a:rPr lang="zh-CN" altLang="en-US">
                <a:sym typeface="+mn-ea"/>
              </a:rPr>
              <a:t>。</a:t>
            </a:r>
            <a:endParaRPr lang="zh-CN" altLang="en-US">
              <a:sym typeface="+mn-ea"/>
            </a:endParaRPr>
          </a:p>
        </p:txBody>
      </p:sp>
      <p:grpSp>
        <p:nvGrpSpPr>
          <p:cNvPr id="13" name="组合 12"/>
          <p:cNvGrpSpPr/>
          <p:nvPr/>
        </p:nvGrpSpPr>
        <p:grpSpPr>
          <a:xfrm>
            <a:off x="2312670" y="3294380"/>
            <a:ext cx="7621905" cy="1489075"/>
            <a:chOff x="4415" y="6123"/>
            <a:chExt cx="12003" cy="2345"/>
          </a:xfrm>
        </p:grpSpPr>
        <p:sp>
          <p:nvSpPr>
            <p:cNvPr id="10" name="文本框 9"/>
            <p:cNvSpPr txBox="1"/>
            <p:nvPr/>
          </p:nvSpPr>
          <p:spPr>
            <a:xfrm>
              <a:off x="4415" y="6123"/>
              <a:ext cx="12003" cy="725"/>
            </a:xfrm>
            <a:prstGeom prst="rect">
              <a:avLst/>
            </a:prstGeom>
            <a:solidFill>
              <a:schemeClr val="accent4">
                <a:lumMod val="20000"/>
                <a:lumOff val="80000"/>
              </a:schemeClr>
            </a:solidFill>
          </p:spPr>
          <p:txBody>
            <a:bodyPr wrap="square" rtlCol="0">
              <a:spAutoFit/>
            </a:bodyPr>
            <a:lstStyle/>
            <a:p>
              <a:r>
                <a:rPr lang="en-US" altLang="zh-CN" sz="2400"/>
                <a:t>d1:this is a sample is a sample</a:t>
              </a:r>
              <a:endParaRPr lang="en-US" altLang="zh-CN" sz="2400"/>
            </a:p>
          </p:txBody>
        </p:sp>
        <p:sp>
          <p:nvSpPr>
            <p:cNvPr id="11" name="文本框 10"/>
            <p:cNvSpPr txBox="1"/>
            <p:nvPr/>
          </p:nvSpPr>
          <p:spPr>
            <a:xfrm>
              <a:off x="4415" y="6933"/>
              <a:ext cx="12003" cy="725"/>
            </a:xfrm>
            <a:prstGeom prst="rect">
              <a:avLst/>
            </a:prstGeom>
            <a:solidFill>
              <a:schemeClr val="accent4">
                <a:lumMod val="20000"/>
                <a:lumOff val="80000"/>
              </a:schemeClr>
            </a:solidFill>
          </p:spPr>
          <p:txBody>
            <a:bodyPr wrap="square" rtlCol="0">
              <a:spAutoFit/>
            </a:bodyPr>
            <a:lstStyle/>
            <a:p>
              <a:r>
                <a:rPr lang="en-US" altLang="zh-CN" sz="2400"/>
                <a:t>d2:this is anthoer example anthoer example </a:t>
              </a:r>
              <a:endParaRPr lang="en-US" altLang="zh-CN" sz="2400"/>
            </a:p>
          </p:txBody>
        </p:sp>
        <p:sp>
          <p:nvSpPr>
            <p:cNvPr id="12" name="文本框 11"/>
            <p:cNvSpPr txBox="1"/>
            <p:nvPr/>
          </p:nvSpPr>
          <p:spPr>
            <a:xfrm>
              <a:off x="4415" y="7743"/>
              <a:ext cx="12003" cy="725"/>
            </a:xfrm>
            <a:prstGeom prst="rect">
              <a:avLst/>
            </a:prstGeom>
            <a:solidFill>
              <a:schemeClr val="accent4">
                <a:lumMod val="20000"/>
                <a:lumOff val="80000"/>
              </a:schemeClr>
            </a:solidFill>
          </p:spPr>
          <p:txBody>
            <a:bodyPr wrap="square" rtlCol="0">
              <a:spAutoFit/>
            </a:bodyPr>
            <a:lstStyle/>
            <a:p>
              <a:r>
                <a:rPr lang="en-US" altLang="zh-CN" sz="2400"/>
                <a:t>dict: this sample anthoer example</a:t>
              </a:r>
              <a:endParaRPr lang="zh-CN" altLang="en-US" sz="2400"/>
            </a:p>
          </p:txBody>
        </p:sp>
      </p:grpSp>
      <p:graphicFrame>
        <p:nvGraphicFramePr>
          <p:cNvPr id="15" name="表格 14"/>
          <p:cNvGraphicFramePr/>
          <p:nvPr/>
        </p:nvGraphicFramePr>
        <p:xfrm>
          <a:off x="3128010" y="5125085"/>
          <a:ext cx="6092825" cy="1143000"/>
        </p:xfrm>
        <a:graphic>
          <a:graphicData uri="http://schemas.openxmlformats.org/drawingml/2006/table">
            <a:tbl>
              <a:tblPr firstRow="1" bandRow="1">
                <a:tableStyleId>{1E171933-4619-4E11-9A3F-F7608DF75F80}</a:tableStyleId>
              </a:tblPr>
              <a:tblGrid>
                <a:gridCol w="1218565"/>
                <a:gridCol w="1218565"/>
                <a:gridCol w="1218565"/>
                <a:gridCol w="1218565"/>
                <a:gridCol w="1218565"/>
              </a:tblGrid>
              <a:tr h="381000">
                <a:tc>
                  <a:txBody>
                    <a:bodyPr/>
                    <a:lstStyle/>
                    <a:p>
                      <a:pPr algn="ctr">
                        <a:buNone/>
                      </a:pPr>
                      <a:endParaRPr lang="zh-CN" altLang="en-US"/>
                    </a:p>
                  </a:txBody>
                  <a:tcPr/>
                </a:tc>
                <a:tc>
                  <a:txBody>
                    <a:bodyPr/>
                    <a:lstStyle/>
                    <a:p>
                      <a:pPr algn="ctr">
                        <a:buNone/>
                      </a:pPr>
                      <a:r>
                        <a:rPr lang="en-US" altLang="zh-CN"/>
                        <a:t>this</a:t>
                      </a:r>
                      <a:endParaRPr lang="en-US" altLang="zh-CN"/>
                    </a:p>
                  </a:txBody>
                  <a:tcPr/>
                </a:tc>
                <a:tc>
                  <a:txBody>
                    <a:bodyPr/>
                    <a:lstStyle/>
                    <a:p>
                      <a:pPr algn="ctr">
                        <a:buNone/>
                      </a:pPr>
                      <a:r>
                        <a:rPr lang="en-US" altLang="zh-CN"/>
                        <a:t>another</a:t>
                      </a:r>
                      <a:endParaRPr lang="en-US" altLang="zh-CN"/>
                    </a:p>
                  </a:txBody>
                  <a:tcPr/>
                </a:tc>
                <a:tc>
                  <a:txBody>
                    <a:bodyPr/>
                    <a:lstStyle/>
                    <a:p>
                      <a:pPr algn="ctr">
                        <a:buNone/>
                      </a:pPr>
                      <a:r>
                        <a:rPr lang="en-US" altLang="zh-CN"/>
                        <a:t>sample</a:t>
                      </a:r>
                      <a:endParaRPr lang="en-US" altLang="zh-CN"/>
                    </a:p>
                  </a:txBody>
                  <a:tcPr/>
                </a:tc>
                <a:tc>
                  <a:txBody>
                    <a:bodyPr/>
                    <a:lstStyle/>
                    <a:p>
                      <a:pPr algn="ctr">
                        <a:buNone/>
                      </a:pPr>
                      <a:r>
                        <a:rPr lang="en-US" altLang="zh-CN"/>
                        <a:t>example</a:t>
                      </a:r>
                      <a:endParaRPr lang="en-US" altLang="zh-CN"/>
                    </a:p>
                  </a:txBody>
                  <a:tcPr/>
                </a:tc>
              </a:tr>
              <a:tr h="381000">
                <a:tc>
                  <a:txBody>
                    <a:bodyPr/>
                    <a:lstStyle/>
                    <a:p>
                      <a:pPr algn="ctr">
                        <a:buNone/>
                      </a:pPr>
                      <a:r>
                        <a:rPr lang="en-US" altLang="zh-CN"/>
                        <a:t>d</a:t>
                      </a:r>
                      <a:r>
                        <a:rPr lang="en-US" altLang="zh-CN" baseline="-25000"/>
                        <a:t>1</a:t>
                      </a:r>
                      <a:endParaRPr lang="en-US" altLang="zh-CN" baseline="-25000"/>
                    </a:p>
                  </a:txBody>
                  <a:tcPr/>
                </a:tc>
                <a:tc>
                  <a:txBody>
                    <a:bodyPr/>
                    <a:lstStyle/>
                    <a:p>
                      <a:pPr algn="ctr">
                        <a:buNone/>
                      </a:pPr>
                      <a:r>
                        <a:rPr lang="en-US" altLang="zh-CN"/>
                        <a:t>1</a:t>
                      </a:r>
                      <a:endParaRPr lang="en-US" altLang="zh-CN"/>
                    </a:p>
                  </a:txBody>
                  <a:tcPr/>
                </a:tc>
                <a:tc>
                  <a:txBody>
                    <a:bodyPr/>
                    <a:lstStyle/>
                    <a:p>
                      <a:pPr algn="ctr">
                        <a:buNone/>
                      </a:pPr>
                      <a:r>
                        <a:rPr lang="en-US" altLang="zh-CN"/>
                        <a:t>0</a:t>
                      </a:r>
                      <a:endParaRPr lang="en-US" altLang="zh-CN"/>
                    </a:p>
                  </a:txBody>
                  <a:tcPr/>
                </a:tc>
                <a:tc>
                  <a:txBody>
                    <a:bodyPr/>
                    <a:lstStyle/>
                    <a:p>
                      <a:pPr algn="ctr">
                        <a:buNone/>
                      </a:pPr>
                      <a:r>
                        <a:rPr lang="en-US" altLang="zh-CN"/>
                        <a:t>1</a:t>
                      </a:r>
                      <a:endParaRPr lang="en-US" altLang="zh-CN"/>
                    </a:p>
                  </a:txBody>
                  <a:tcPr/>
                </a:tc>
                <a:tc>
                  <a:txBody>
                    <a:bodyPr/>
                    <a:lstStyle/>
                    <a:p>
                      <a:pPr algn="ctr">
                        <a:buNone/>
                      </a:pPr>
                      <a:r>
                        <a:rPr lang="en-US" altLang="zh-CN"/>
                        <a:t>0</a:t>
                      </a:r>
                      <a:endParaRPr lang="en-US" altLang="zh-CN"/>
                    </a:p>
                  </a:txBody>
                  <a:tcPr/>
                </a:tc>
              </a:tr>
              <a:tr h="381000">
                <a:tc>
                  <a:txBody>
                    <a:bodyPr/>
                    <a:lstStyle/>
                    <a:p>
                      <a:pPr algn="ctr">
                        <a:buNone/>
                      </a:pPr>
                      <a:r>
                        <a:rPr lang="en-US" altLang="zh-CN"/>
                        <a:t>d</a:t>
                      </a:r>
                      <a:r>
                        <a:rPr lang="en-US" altLang="zh-CN" baseline="-25000"/>
                        <a:t>2</a:t>
                      </a:r>
                      <a:endParaRPr lang="en-US" altLang="zh-CN" baseline="-25000"/>
                    </a:p>
                  </a:txBody>
                  <a:tcPr/>
                </a:tc>
                <a:tc>
                  <a:txBody>
                    <a:bodyPr/>
                    <a:lstStyle/>
                    <a:p>
                      <a:pPr algn="ctr">
                        <a:buNone/>
                      </a:pPr>
                      <a:r>
                        <a:rPr lang="en-US" altLang="zh-CN"/>
                        <a:t>1</a:t>
                      </a:r>
                      <a:endParaRPr lang="en-US" altLang="zh-CN"/>
                    </a:p>
                  </a:txBody>
                  <a:tcPr/>
                </a:tc>
                <a:tc>
                  <a:txBody>
                    <a:bodyPr/>
                    <a:lstStyle/>
                    <a:p>
                      <a:pPr algn="ctr">
                        <a:buNone/>
                      </a:pPr>
                      <a:r>
                        <a:rPr lang="en-US" altLang="zh-CN"/>
                        <a:t>1</a:t>
                      </a:r>
                      <a:endParaRPr lang="en-US" altLang="zh-CN"/>
                    </a:p>
                  </a:txBody>
                  <a:tcPr/>
                </a:tc>
                <a:tc>
                  <a:txBody>
                    <a:bodyPr/>
                    <a:lstStyle/>
                    <a:p>
                      <a:pPr algn="ctr">
                        <a:buNone/>
                      </a:pPr>
                      <a:r>
                        <a:rPr lang="en-US" altLang="zh-CN"/>
                        <a:t>0</a:t>
                      </a:r>
                      <a:endParaRPr lang="en-US" altLang="zh-CN"/>
                    </a:p>
                  </a:txBody>
                  <a:tcPr/>
                </a:tc>
                <a:tc>
                  <a:txBody>
                    <a:bodyPr/>
                    <a:lstStyle/>
                    <a:p>
                      <a:pPr algn="ctr">
                        <a:buNone/>
                      </a:pPr>
                      <a:r>
                        <a:rPr lang="en-US" altLang="zh-CN"/>
                        <a:t>1</a:t>
                      </a:r>
                      <a:endParaRPr lang="en-US" altLang="zh-CN"/>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TF-IDF</a:t>
            </a:r>
            <a:endParaRPr lang="en-US" altLang="zh-CN"/>
          </a:p>
        </p:txBody>
      </p:sp>
      <p:sp>
        <p:nvSpPr>
          <p:cNvPr id="2" name="内容占位符 1"/>
          <p:cNvSpPr>
            <a:spLocks noGrp="1"/>
          </p:cNvSpPr>
          <p:nvPr>
            <p:ph idx="13"/>
          </p:nvPr>
        </p:nvSpPr>
        <p:spPr>
          <a:xfrm>
            <a:off x="533400" y="1214755"/>
            <a:ext cx="11178540" cy="5050790"/>
          </a:xfrm>
        </p:spPr>
        <p:txBody>
          <a:bodyPr>
            <a:normAutofit/>
          </a:bodyPr>
          <a:lstStyle/>
          <a:p>
            <a:pPr>
              <a:lnSpc>
                <a:spcPct val="150000"/>
              </a:lnSpc>
            </a:pPr>
            <a:r>
              <a:rPr lang="en-US" altLang="zh-CN"/>
              <a:t> </a:t>
            </a:r>
            <a:r>
              <a:rPr lang="zh-CN" altLang="en-US"/>
              <a:t>在词袋法或者词集法中，使用的是单词的词频或者是否存在来进行表示文档特征，但是不同的单词在不同文档中出现的次数不同，而且有些单词仅仅在某一些文档中出现</a:t>
            </a:r>
            <a:r>
              <a:rPr lang="en-US" altLang="zh-CN"/>
              <a:t>(eg</a:t>
            </a:r>
            <a:r>
              <a:rPr lang="zh-CN" altLang="en-US"/>
              <a:t>：专业名称等等</a:t>
            </a:r>
            <a:r>
              <a:rPr lang="en-US" altLang="zh-CN"/>
              <a:t>)</a:t>
            </a:r>
            <a:r>
              <a:rPr lang="zh-CN" altLang="en-US"/>
              <a:t>，也就是说不同单词对于文本而言具有不同的重要性，那么，如何评估一个单词对于一个文本的重要性呢？</a:t>
            </a:r>
            <a:endParaRPr lang="zh-CN" altLang="en-US"/>
          </a:p>
          <a:p>
            <a:pPr lvl="1">
              <a:lnSpc>
                <a:spcPct val="150000"/>
              </a:lnSpc>
            </a:pPr>
            <a:r>
              <a:rPr lang="zh-CN" altLang="en-US"/>
              <a:t> </a:t>
            </a:r>
            <a:r>
              <a:rPr lang="zh-CN" altLang="en-US" b="1"/>
              <a:t>单词的重要性随着它在文本中出现的次数成正比增加，也就是单词的出现次数越多，该单词对于文本的重要性就越高</a:t>
            </a:r>
            <a:r>
              <a:rPr lang="zh-CN" altLang="en-US"/>
              <a:t>。</a:t>
            </a:r>
            <a:endParaRPr lang="zh-CN" altLang="en-US"/>
          </a:p>
          <a:p>
            <a:pPr lvl="1">
              <a:lnSpc>
                <a:spcPct val="150000"/>
              </a:lnSpc>
            </a:pPr>
            <a:r>
              <a:rPr lang="zh-CN" altLang="en-US"/>
              <a:t> </a:t>
            </a:r>
            <a:r>
              <a:rPr lang="zh-CN" altLang="en-US" b="1"/>
              <a:t>同时单词的重要性会随着在语料库中出现的频率成反比下降，也就是单词在语料库中出现的频率越高，表示该单词越常见，也就是该单词对于文本的重要性越低</a:t>
            </a:r>
            <a:r>
              <a:rPr lang="zh-CN" altLang="en-US"/>
              <a:t>。</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TF-IDF</a:t>
            </a:r>
            <a:endParaRPr lang="en-US" altLang="zh-CN"/>
          </a:p>
        </p:txBody>
      </p:sp>
      <p:sp>
        <p:nvSpPr>
          <p:cNvPr id="2" name="内容占位符 1"/>
          <p:cNvSpPr>
            <a:spLocks noGrp="1"/>
          </p:cNvSpPr>
          <p:nvPr>
            <p:ph idx="13"/>
          </p:nvPr>
        </p:nvSpPr>
        <p:spPr>
          <a:xfrm>
            <a:off x="533400" y="1214755"/>
            <a:ext cx="11178540" cy="5050790"/>
          </a:xfrm>
        </p:spPr>
        <p:txBody>
          <a:bodyPr>
            <a:normAutofit/>
          </a:bodyPr>
          <a:lstStyle/>
          <a:p>
            <a:pPr>
              <a:lnSpc>
                <a:spcPct val="150000"/>
              </a:lnSpc>
            </a:pPr>
            <a:r>
              <a:rPr lang="en-US" altLang="zh-CN"/>
              <a:t> TF-IDF(Item frequency-inverse document frequency)</a:t>
            </a:r>
            <a:r>
              <a:rPr lang="zh-CN" altLang="en-US"/>
              <a:t>是一种常用的用于信息检索与数据挖掘的常用加权技术，</a:t>
            </a:r>
            <a:r>
              <a:rPr lang="en-US" altLang="zh-CN"/>
              <a:t>TF</a:t>
            </a:r>
            <a:r>
              <a:rPr lang="zh-CN" altLang="en-US"/>
              <a:t>的意思是词频</a:t>
            </a:r>
            <a:r>
              <a:rPr lang="en-US" altLang="zh-CN"/>
              <a:t>(Item Frequency)</a:t>
            </a:r>
            <a:r>
              <a:rPr lang="zh-CN" altLang="en-US"/>
              <a:t>，</a:t>
            </a:r>
            <a:r>
              <a:rPr lang="en-US" altLang="zh-CN"/>
              <a:t>IDF</a:t>
            </a:r>
            <a:r>
              <a:rPr lang="zh-CN" altLang="en-US"/>
              <a:t>的意思是逆向文件频率</a:t>
            </a:r>
            <a:r>
              <a:rPr lang="en-US" altLang="zh-CN"/>
              <a:t>(Inverse Document Frequency)</a:t>
            </a:r>
            <a:r>
              <a:rPr lang="zh-CN" altLang="en-US"/>
              <a:t>。</a:t>
            </a:r>
            <a:endParaRPr lang="zh-CN" altLang="en-US"/>
          </a:p>
          <a:p>
            <a:pPr>
              <a:lnSpc>
                <a:spcPct val="150000"/>
              </a:lnSpc>
            </a:pPr>
            <a:r>
              <a:rPr lang="zh-CN" altLang="en-US"/>
              <a:t> </a:t>
            </a:r>
            <a:r>
              <a:rPr lang="en-US" altLang="zh-CN"/>
              <a:t>TF-IDF</a:t>
            </a:r>
            <a:r>
              <a:rPr lang="zh-CN" altLang="en-US"/>
              <a:t>可以反映语料中单词对文档</a:t>
            </a:r>
            <a:r>
              <a:rPr lang="en-US" altLang="zh-CN"/>
              <a:t>/</a:t>
            </a:r>
            <a:r>
              <a:rPr lang="zh-CN" altLang="en-US"/>
              <a:t>文本的重要程度。</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TF-IDF</a:t>
            </a:r>
            <a:endParaRPr lang="en-US" altLang="zh-CN"/>
          </a:p>
        </p:txBody>
      </p:sp>
      <p:sp>
        <p:nvSpPr>
          <p:cNvPr id="2" name="内容占位符 1"/>
          <p:cNvSpPr>
            <a:spLocks noGrp="1"/>
          </p:cNvSpPr>
          <p:nvPr>
            <p:ph idx="13"/>
          </p:nvPr>
        </p:nvSpPr>
        <p:spPr>
          <a:xfrm>
            <a:off x="533400" y="1214755"/>
            <a:ext cx="11178540" cy="5050790"/>
          </a:xfrm>
        </p:spPr>
        <p:txBody>
          <a:bodyPr>
            <a:normAutofit/>
          </a:bodyPr>
          <a:lstStyle/>
          <a:p>
            <a:pPr>
              <a:lnSpc>
                <a:spcPct val="150000"/>
              </a:lnSpc>
            </a:pPr>
            <a:r>
              <a:rPr lang="en-US" altLang="zh-CN"/>
              <a:t> </a:t>
            </a:r>
            <a:r>
              <a:rPr lang="zh-CN" altLang="en-US">
                <a:sym typeface="+mn-ea"/>
              </a:rPr>
              <a:t>假设单词用</a:t>
            </a:r>
            <a:r>
              <a:rPr lang="en-US" altLang="zh-CN">
                <a:sym typeface="+mn-ea"/>
              </a:rPr>
              <a:t>t</a:t>
            </a:r>
            <a:r>
              <a:rPr lang="zh-CN" altLang="en-US">
                <a:sym typeface="+mn-ea"/>
              </a:rPr>
              <a:t>表示，文档用</a:t>
            </a:r>
            <a:r>
              <a:rPr lang="en-US" altLang="zh-CN">
                <a:sym typeface="+mn-ea"/>
              </a:rPr>
              <a:t>d</a:t>
            </a:r>
            <a:r>
              <a:rPr lang="zh-CN" altLang="en-US">
                <a:sym typeface="+mn-ea"/>
              </a:rPr>
              <a:t>表示，语料库用</a:t>
            </a:r>
            <a:r>
              <a:rPr lang="en-US" altLang="zh-CN">
                <a:sym typeface="+mn-ea"/>
              </a:rPr>
              <a:t>D</a:t>
            </a:r>
            <a:r>
              <a:rPr lang="zh-CN" altLang="en-US">
                <a:sym typeface="+mn-ea"/>
              </a:rPr>
              <a:t>表示，那么</a:t>
            </a:r>
            <a:r>
              <a:rPr lang="en-US" altLang="zh-CN">
                <a:sym typeface="+mn-ea"/>
              </a:rPr>
              <a:t>N(t,D)</a:t>
            </a:r>
            <a:r>
              <a:rPr lang="zh-CN" altLang="en-US">
                <a:sym typeface="+mn-ea"/>
              </a:rPr>
              <a:t>表示包含单词</a:t>
            </a:r>
            <a:r>
              <a:rPr lang="en-US" altLang="zh-CN">
                <a:sym typeface="+mn-ea"/>
              </a:rPr>
              <a:t>t</a:t>
            </a:r>
            <a:r>
              <a:rPr lang="zh-CN" altLang="en-US">
                <a:sym typeface="+mn-ea"/>
              </a:rPr>
              <a:t>的文档数量，</a:t>
            </a:r>
            <a:r>
              <a:rPr lang="en-US" altLang="zh-CN">
                <a:sym typeface="+mn-ea"/>
              </a:rPr>
              <a:t>|D|</a:t>
            </a:r>
            <a:r>
              <a:rPr lang="zh-CN" altLang="en-US">
                <a:sym typeface="+mn-ea"/>
              </a:rPr>
              <a:t>表示文档数量，</a:t>
            </a:r>
            <a:r>
              <a:rPr lang="en-US" altLang="zh-CN">
                <a:sym typeface="+mn-ea"/>
              </a:rPr>
              <a:t>|d|</a:t>
            </a:r>
            <a:r>
              <a:rPr lang="zh-CN" altLang="en-US">
                <a:sym typeface="+mn-ea"/>
              </a:rPr>
              <a:t>表示文档</a:t>
            </a:r>
            <a:r>
              <a:rPr lang="en-US" altLang="zh-CN">
                <a:sym typeface="+mn-ea"/>
              </a:rPr>
              <a:t>d</a:t>
            </a:r>
            <a:r>
              <a:rPr lang="zh-CN" altLang="en-US">
                <a:sym typeface="+mn-ea"/>
              </a:rPr>
              <a:t>中的所有单词数量。</a:t>
            </a:r>
            <a:r>
              <a:rPr lang="en-US" altLang="zh-CN">
                <a:sym typeface="+mn-ea"/>
              </a:rPr>
              <a:t>N(t,d)</a:t>
            </a:r>
            <a:r>
              <a:rPr lang="zh-CN" altLang="en-US">
                <a:sym typeface="+mn-ea"/>
              </a:rPr>
              <a:t>表示在文档</a:t>
            </a:r>
            <a:r>
              <a:rPr lang="en-US" altLang="zh-CN">
                <a:sym typeface="+mn-ea"/>
              </a:rPr>
              <a:t>d</a:t>
            </a:r>
            <a:r>
              <a:rPr lang="zh-CN" altLang="en-US">
                <a:sym typeface="+mn-ea"/>
              </a:rPr>
              <a:t>中单词</a:t>
            </a:r>
            <a:r>
              <a:rPr lang="en-US" altLang="zh-CN">
                <a:sym typeface="+mn-ea"/>
              </a:rPr>
              <a:t>t</a:t>
            </a:r>
            <a:r>
              <a:rPr lang="zh-CN" altLang="en-US">
                <a:sym typeface="+mn-ea"/>
              </a:rPr>
              <a:t>出现的次数。</a:t>
            </a:r>
            <a:endParaRPr lang="zh-CN" altLang="en-US">
              <a:sym typeface="+mn-ea"/>
            </a:endParaRPr>
          </a:p>
        </p:txBody>
      </p:sp>
      <p:graphicFrame>
        <p:nvGraphicFramePr>
          <p:cNvPr id="4" name="对象 3">
            <a:hlinkClick r:id="" action="ppaction://ole?verb=0"/>
          </p:cNvPr>
          <p:cNvGraphicFramePr>
            <a:graphicFrameLocks noChangeAspect="1"/>
          </p:cNvGraphicFramePr>
          <p:nvPr/>
        </p:nvGraphicFramePr>
        <p:xfrm>
          <a:off x="2136140" y="3669030"/>
          <a:ext cx="7519670" cy="718185"/>
        </p:xfrm>
        <a:graphic>
          <a:graphicData uri="http://schemas.openxmlformats.org/presentationml/2006/ole">
            <mc:AlternateContent xmlns:mc="http://schemas.openxmlformats.org/markup-compatibility/2006">
              <mc:Choice xmlns:v="urn:schemas-microsoft-com:vml" Requires="v">
                <p:oleObj spid="_x0000_s1051" name="" r:id="rId1" imgW="2260600" imgH="215900" progId="Equation.KSEE3">
                  <p:embed/>
                </p:oleObj>
              </mc:Choice>
              <mc:Fallback>
                <p:oleObj name="" r:id="rId1" imgW="2260600" imgH="215900" progId="Equation.KSEE3">
                  <p:embed/>
                  <p:pic>
                    <p:nvPicPr>
                      <p:cNvPr id="0" name="图片 1024"/>
                      <p:cNvPicPr/>
                      <p:nvPr/>
                    </p:nvPicPr>
                    <p:blipFill>
                      <a:blip r:embed="rId2"/>
                      <a:stretch>
                        <a:fillRect/>
                      </a:stretch>
                    </p:blipFill>
                    <p:spPr>
                      <a:xfrm>
                        <a:off x="2136140" y="3669030"/>
                        <a:ext cx="7519670" cy="71818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1558290" y="4753610"/>
          <a:ext cx="2904490" cy="1101725"/>
        </p:xfrm>
        <a:graphic>
          <a:graphicData uri="http://schemas.openxmlformats.org/presentationml/2006/ole">
            <mc:AlternateContent xmlns:mc="http://schemas.openxmlformats.org/markup-compatibility/2006">
              <mc:Choice xmlns:v="urn:schemas-microsoft-com:vml" Requires="v">
                <p:oleObj spid="_x0000_s1052" name="" r:id="rId3" imgW="1104900" imgH="419100" progId="Equation.KSEE3">
                  <p:embed/>
                </p:oleObj>
              </mc:Choice>
              <mc:Fallback>
                <p:oleObj name="" r:id="rId3" imgW="1104900" imgH="419100" progId="Equation.KSEE3">
                  <p:embed/>
                  <p:pic>
                    <p:nvPicPr>
                      <p:cNvPr id="0" name="图片 1025"/>
                      <p:cNvPicPr/>
                      <p:nvPr/>
                    </p:nvPicPr>
                    <p:blipFill>
                      <a:blip r:embed="rId4"/>
                      <a:stretch>
                        <a:fillRect/>
                      </a:stretch>
                    </p:blipFill>
                    <p:spPr>
                      <a:xfrm>
                        <a:off x="1558290" y="4753610"/>
                        <a:ext cx="2904490" cy="110172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6119495" y="4753610"/>
          <a:ext cx="4285615" cy="1102360"/>
        </p:xfrm>
        <a:graphic>
          <a:graphicData uri="http://schemas.openxmlformats.org/presentationml/2006/ole">
            <mc:AlternateContent xmlns:mc="http://schemas.openxmlformats.org/markup-compatibility/2006">
              <mc:Choice xmlns:v="urn:schemas-microsoft-com:vml" Requires="v">
                <p:oleObj spid="_x0000_s1053" name="" r:id="rId5" imgW="1777365" imgH="457200" progId="Equation.KSEE3">
                  <p:embed/>
                </p:oleObj>
              </mc:Choice>
              <mc:Fallback>
                <p:oleObj name="" r:id="rId5" imgW="1777365" imgH="457200" progId="Equation.KSEE3">
                  <p:embed/>
                  <p:pic>
                    <p:nvPicPr>
                      <p:cNvPr id="0" name="图片 1026"/>
                      <p:cNvPicPr/>
                      <p:nvPr/>
                    </p:nvPicPr>
                    <p:blipFill>
                      <a:blip r:embed="rId6"/>
                      <a:stretch>
                        <a:fillRect/>
                      </a:stretch>
                    </p:blipFill>
                    <p:spPr>
                      <a:xfrm>
                        <a:off x="6119495" y="4753610"/>
                        <a:ext cx="4285615" cy="110236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3"/>
          </p:nvPr>
        </p:nvPicPr>
        <p:blipFill>
          <a:blip r:embed="rId1"/>
          <a:stretch>
            <a:fillRect/>
          </a:stretch>
        </p:blipFill>
        <p:spPr>
          <a:xfrm>
            <a:off x="1558290" y="1269554"/>
            <a:ext cx="9001000" cy="5065679"/>
          </a:xfrm>
          <a:prstGeom prst="rect">
            <a:avLst/>
          </a:prstGeom>
        </p:spPr>
      </p:pic>
      <p:sp>
        <p:nvSpPr>
          <p:cNvPr id="3" name="标题 2"/>
          <p:cNvSpPr>
            <a:spLocks noGrp="1"/>
          </p:cNvSpPr>
          <p:nvPr>
            <p:ph type="title"/>
          </p:nvPr>
        </p:nvSpPr>
        <p:spPr/>
        <p:txBody>
          <a:bodyPr/>
          <a:lstStyle/>
          <a:p>
            <a:r>
              <a:rPr lang="zh-CN" altLang="en-US"/>
              <a:t>严格是大爱</a:t>
            </a:r>
            <a:endParaRPr lang="zh-CN" altLang="en-US"/>
          </a:p>
        </p:txBody>
      </p:sp>
      <p:sp>
        <p:nvSpPr>
          <p:cNvPr id="7" name="矩形 6"/>
          <p:cNvSpPr/>
          <p:nvPr/>
        </p:nvSpPr>
        <p:spPr>
          <a:xfrm>
            <a:off x="1702718" y="2133650"/>
            <a:ext cx="3960440" cy="4032448"/>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 形 7"/>
          <p:cNvSpPr/>
          <p:nvPr/>
        </p:nvSpPr>
        <p:spPr>
          <a:xfrm rot="1902819" flipH="1">
            <a:off x="3257367" y="2688711"/>
            <a:ext cx="1014493" cy="2367535"/>
          </a:xfrm>
          <a:prstGeom prst="corner">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矩形 8"/>
          <p:cNvSpPr/>
          <p:nvPr/>
        </p:nvSpPr>
        <p:spPr>
          <a:xfrm>
            <a:off x="6383238" y="2133650"/>
            <a:ext cx="3960440" cy="4032448"/>
          </a:xfrm>
          <a:prstGeom prst="rect">
            <a:avLst/>
          </a:prstGeom>
          <a:noFill/>
          <a:ln w="762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9596" y="3003392"/>
            <a:ext cx="2142748" cy="21427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style.rotation</p:attrName>
                                        </p:attrNameLst>
                                      </p:cBhvr>
                                      <p:tavLst>
                                        <p:tav tm="0">
                                          <p:val>
                                            <p:fltVal val="90"/>
                                          </p:val>
                                        </p:tav>
                                        <p:tav tm="100000">
                                          <p:val>
                                            <p:fltVal val="0"/>
                                          </p:val>
                                        </p:tav>
                                      </p:tavLst>
                                    </p:anim>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0" fill="hold"/>
                                        <p:tgtEl>
                                          <p:spTgt spid="13"/>
                                        </p:tgtEl>
                                        <p:attrNameLst>
                                          <p:attrName>ppt_w</p:attrName>
                                        </p:attrNameLst>
                                      </p:cBhvr>
                                      <p:tavLst>
                                        <p:tav tm="0">
                                          <p:val>
                                            <p:fltVal val="0"/>
                                          </p:val>
                                        </p:tav>
                                        <p:tav tm="100000">
                                          <p:val>
                                            <p:strVal val="#ppt_w"/>
                                          </p:val>
                                        </p:tav>
                                      </p:tavLst>
                                    </p:anim>
                                    <p:anim calcmode="lin" valueType="num">
                                      <p:cBhvr>
                                        <p:cTn id="36" dur="1000" fill="hold"/>
                                        <p:tgtEl>
                                          <p:spTgt spid="13"/>
                                        </p:tgtEl>
                                        <p:attrNameLst>
                                          <p:attrName>ppt_h</p:attrName>
                                        </p:attrNameLst>
                                      </p:cBhvr>
                                      <p:tavLst>
                                        <p:tav tm="0">
                                          <p:val>
                                            <p:fltVal val="0"/>
                                          </p:val>
                                        </p:tav>
                                        <p:tav tm="100000">
                                          <p:val>
                                            <p:strVal val="#ppt_h"/>
                                          </p:val>
                                        </p:tav>
                                      </p:tavLst>
                                    </p:anim>
                                    <p:anim calcmode="lin" valueType="num">
                                      <p:cBhvr>
                                        <p:cTn id="37" dur="1000" fill="hold"/>
                                        <p:tgtEl>
                                          <p:spTgt spid="13"/>
                                        </p:tgtEl>
                                        <p:attrNameLst>
                                          <p:attrName>style.rotation</p:attrName>
                                        </p:attrNameLst>
                                      </p:cBhvr>
                                      <p:tavLst>
                                        <p:tav tm="0">
                                          <p:val>
                                            <p:fltVal val="90"/>
                                          </p:val>
                                        </p:tav>
                                        <p:tav tm="100000">
                                          <p:val>
                                            <p:fltVal val="0"/>
                                          </p:val>
                                        </p:tav>
                                      </p:tavLst>
                                    </p:anim>
                                    <p:animEffect transition="in" filter="fade">
                                      <p:cBhvr>
                                        <p:cTn id="3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TF-IDF</a:t>
            </a:r>
            <a:endParaRPr lang="en-US" altLang="zh-CN"/>
          </a:p>
        </p:txBody>
      </p:sp>
      <p:sp>
        <p:nvSpPr>
          <p:cNvPr id="2" name="内容占位符 1"/>
          <p:cNvSpPr>
            <a:spLocks noGrp="1"/>
          </p:cNvSpPr>
          <p:nvPr>
            <p:ph idx="13"/>
          </p:nvPr>
        </p:nvSpPr>
        <p:spPr>
          <a:xfrm>
            <a:off x="533400" y="1118870"/>
            <a:ext cx="11178540" cy="5146675"/>
          </a:xfrm>
        </p:spPr>
        <p:txBody>
          <a:bodyPr>
            <a:normAutofit/>
          </a:bodyPr>
          <a:lstStyle/>
          <a:p>
            <a:pPr>
              <a:lnSpc>
                <a:spcPct val="150000"/>
              </a:lnSpc>
            </a:pPr>
            <a:r>
              <a:rPr lang="en-US" altLang="zh-CN"/>
              <a:t> TF-IDF</a:t>
            </a:r>
            <a:r>
              <a:rPr lang="zh-CN" altLang="en-US"/>
              <a:t>除了使用默认的</a:t>
            </a:r>
            <a:r>
              <a:rPr lang="en-US" altLang="zh-CN"/>
              <a:t>tf</a:t>
            </a:r>
            <a:r>
              <a:rPr lang="zh-CN" altLang="en-US"/>
              <a:t>和</a:t>
            </a:r>
            <a:r>
              <a:rPr lang="en-US" altLang="zh-CN"/>
              <a:t>idf</a:t>
            </a:r>
            <a:r>
              <a:rPr lang="zh-CN" altLang="en-US"/>
              <a:t>公式外，</a:t>
            </a:r>
            <a:r>
              <a:rPr lang="en-US" altLang="zh-CN"/>
              <a:t>tf</a:t>
            </a:r>
            <a:r>
              <a:rPr lang="zh-CN" altLang="en-US"/>
              <a:t>和</a:t>
            </a:r>
            <a:r>
              <a:rPr lang="en-US" altLang="zh-CN"/>
              <a:t>idf</a:t>
            </a:r>
            <a:r>
              <a:rPr lang="zh-CN" altLang="en-US"/>
              <a:t>公式还可以使用一些扩展之后公式来进行指标的计算，常用的公式有：</a:t>
            </a:r>
            <a:endParaRPr lang="zh-CN" altLang="en-US"/>
          </a:p>
        </p:txBody>
      </p:sp>
      <p:pic>
        <p:nvPicPr>
          <p:cNvPr id="8" name="图片 7"/>
          <p:cNvPicPr>
            <a:picLocks noChangeAspect="1"/>
          </p:cNvPicPr>
          <p:nvPr/>
        </p:nvPicPr>
        <p:blipFill>
          <a:blip r:embed="rId1"/>
          <a:stretch>
            <a:fillRect/>
          </a:stretch>
        </p:blipFill>
        <p:spPr>
          <a:xfrm>
            <a:off x="220980" y="2557145"/>
            <a:ext cx="4676140" cy="3495040"/>
          </a:xfrm>
          <a:prstGeom prst="rect">
            <a:avLst/>
          </a:prstGeom>
        </p:spPr>
      </p:pic>
      <p:pic>
        <p:nvPicPr>
          <p:cNvPr id="9" name="图片 8"/>
          <p:cNvPicPr>
            <a:picLocks noChangeAspect="1"/>
          </p:cNvPicPr>
          <p:nvPr/>
        </p:nvPicPr>
        <p:blipFill>
          <a:blip r:embed="rId2"/>
          <a:stretch>
            <a:fillRect/>
          </a:stretch>
        </p:blipFill>
        <p:spPr>
          <a:xfrm>
            <a:off x="5429250" y="2647315"/>
            <a:ext cx="6581140" cy="33140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TF-IDF</a:t>
            </a:r>
            <a:endParaRPr lang="en-US" altLang="zh-CN"/>
          </a:p>
        </p:txBody>
      </p:sp>
      <p:sp>
        <p:nvSpPr>
          <p:cNvPr id="2" name="内容占位符 1"/>
          <p:cNvSpPr>
            <a:spLocks noGrp="1"/>
          </p:cNvSpPr>
          <p:nvPr>
            <p:ph idx="13"/>
          </p:nvPr>
        </p:nvSpPr>
        <p:spPr>
          <a:xfrm>
            <a:off x="533400" y="1214755"/>
            <a:ext cx="11178540" cy="5050790"/>
          </a:xfrm>
        </p:spPr>
        <p:txBody>
          <a:bodyPr>
            <a:normAutofit/>
          </a:bodyPr>
          <a:lstStyle/>
          <a:p>
            <a:pPr>
              <a:lnSpc>
                <a:spcPct val="150000"/>
              </a:lnSpc>
            </a:pPr>
            <a:r>
              <a:rPr lang="en-US" altLang="zh-CN">
                <a:sym typeface="+mn-ea"/>
              </a:rPr>
              <a:t> </a:t>
            </a:r>
            <a:r>
              <a:rPr lang="zh-CN" altLang="en-US">
                <a:sym typeface="+mn-ea"/>
              </a:rPr>
              <a:t>有两个文档，单词统计如下，请分别计算各个单词在文档中的</a:t>
            </a:r>
            <a:r>
              <a:rPr lang="en-US" altLang="zh-CN">
                <a:sym typeface="+mn-ea"/>
              </a:rPr>
              <a:t>TF-IDF</a:t>
            </a:r>
            <a:r>
              <a:rPr lang="zh-CN" altLang="en-US">
                <a:sym typeface="+mn-ea"/>
              </a:rPr>
              <a:t>值以及这些文档使用单词表示的特征向量。</a:t>
            </a:r>
            <a:endParaRPr lang="zh-CN" altLang="en-US">
              <a:sym typeface="+mn-ea"/>
            </a:endParaRPr>
          </a:p>
        </p:txBody>
      </p:sp>
      <p:graphicFrame>
        <p:nvGraphicFramePr>
          <p:cNvPr id="7" name="表格 6"/>
          <p:cNvGraphicFramePr/>
          <p:nvPr/>
        </p:nvGraphicFramePr>
        <p:xfrm>
          <a:off x="533400" y="2750820"/>
          <a:ext cx="2395220" cy="2133600"/>
        </p:xfrm>
        <a:graphic>
          <a:graphicData uri="http://schemas.openxmlformats.org/drawingml/2006/table">
            <a:tbl>
              <a:tblPr firstRow="1" bandRow="1">
                <a:tableStyleId>{1E171933-4619-4E11-9A3F-F7608DF75F80}</a:tableStyleId>
              </a:tblPr>
              <a:tblGrid>
                <a:gridCol w="1018540"/>
                <a:gridCol w="1376680"/>
              </a:tblGrid>
              <a:tr h="426720">
                <a:tc>
                  <a:txBody>
                    <a:bodyPr/>
                    <a:lstStyle/>
                    <a:p>
                      <a:pPr>
                        <a:buNone/>
                      </a:pPr>
                      <a:r>
                        <a:rPr lang="zh-CN" altLang="en-US" sz="2200"/>
                        <a:t>单词</a:t>
                      </a:r>
                      <a:endParaRPr lang="zh-CN" altLang="en-US" sz="2200"/>
                    </a:p>
                  </a:txBody>
                  <a:tcPr/>
                </a:tc>
                <a:tc>
                  <a:txBody>
                    <a:bodyPr/>
                    <a:lstStyle/>
                    <a:p>
                      <a:pPr>
                        <a:buNone/>
                      </a:pPr>
                      <a:r>
                        <a:rPr lang="zh-CN" altLang="en-US" sz="2200"/>
                        <a:t>单词次数</a:t>
                      </a:r>
                      <a:endParaRPr lang="zh-CN" altLang="en-US" sz="2200"/>
                    </a:p>
                  </a:txBody>
                  <a:tcPr/>
                </a:tc>
              </a:tr>
              <a:tr h="369570">
                <a:tc>
                  <a:txBody>
                    <a:bodyPr/>
                    <a:lstStyle/>
                    <a:p>
                      <a:pPr algn="ctr">
                        <a:buNone/>
                      </a:pPr>
                      <a:r>
                        <a:rPr lang="en-US" altLang="zh-CN" sz="2200"/>
                        <a:t>this</a:t>
                      </a:r>
                      <a:endParaRPr lang="en-US" altLang="zh-CN" sz="2200"/>
                    </a:p>
                  </a:txBody>
                  <a:tcPr/>
                </a:tc>
                <a:tc>
                  <a:txBody>
                    <a:bodyPr/>
                    <a:lstStyle/>
                    <a:p>
                      <a:pPr algn="ctr">
                        <a:buNone/>
                      </a:pPr>
                      <a:r>
                        <a:rPr lang="en-US" altLang="zh-CN" sz="2200"/>
                        <a:t>1</a:t>
                      </a:r>
                      <a:endParaRPr lang="en-US" altLang="zh-CN" sz="2200"/>
                    </a:p>
                  </a:txBody>
                  <a:tcPr anchor="ctr"/>
                </a:tc>
              </a:tr>
              <a:tr h="369570">
                <a:tc>
                  <a:txBody>
                    <a:bodyPr/>
                    <a:lstStyle/>
                    <a:p>
                      <a:pPr algn="ctr">
                        <a:buNone/>
                      </a:pPr>
                      <a:r>
                        <a:rPr lang="en-US" altLang="zh-CN" sz="2200"/>
                        <a:t>is</a:t>
                      </a:r>
                      <a:endParaRPr lang="en-US" altLang="zh-CN" sz="2200"/>
                    </a:p>
                  </a:txBody>
                  <a:tcPr/>
                </a:tc>
                <a:tc>
                  <a:txBody>
                    <a:bodyPr/>
                    <a:lstStyle/>
                    <a:p>
                      <a:pPr algn="ctr">
                        <a:buNone/>
                      </a:pPr>
                      <a:r>
                        <a:rPr lang="en-US" altLang="zh-CN" sz="2200"/>
                        <a:t>1</a:t>
                      </a:r>
                      <a:endParaRPr lang="en-US" altLang="zh-CN" sz="2200"/>
                    </a:p>
                  </a:txBody>
                  <a:tcPr anchor="ctr"/>
                </a:tc>
              </a:tr>
              <a:tr h="370205">
                <a:tc>
                  <a:txBody>
                    <a:bodyPr/>
                    <a:lstStyle/>
                    <a:p>
                      <a:pPr algn="ctr">
                        <a:buNone/>
                      </a:pPr>
                      <a:r>
                        <a:rPr lang="en-US" altLang="zh-CN" sz="2200"/>
                        <a:t>a</a:t>
                      </a:r>
                      <a:endParaRPr lang="en-US" altLang="zh-CN" sz="2200"/>
                    </a:p>
                  </a:txBody>
                  <a:tcPr/>
                </a:tc>
                <a:tc>
                  <a:txBody>
                    <a:bodyPr/>
                    <a:lstStyle/>
                    <a:p>
                      <a:pPr algn="ctr">
                        <a:buNone/>
                      </a:pPr>
                      <a:r>
                        <a:rPr lang="en-US" altLang="zh-CN" sz="2200"/>
                        <a:t>2</a:t>
                      </a:r>
                      <a:endParaRPr lang="en-US" altLang="zh-CN" sz="2200"/>
                    </a:p>
                  </a:txBody>
                  <a:tcPr anchor="ctr"/>
                </a:tc>
              </a:tr>
              <a:tr h="426720">
                <a:tc>
                  <a:txBody>
                    <a:bodyPr/>
                    <a:lstStyle/>
                    <a:p>
                      <a:pPr algn="ctr">
                        <a:buNone/>
                      </a:pPr>
                      <a:r>
                        <a:rPr lang="en-US" altLang="zh-CN" sz="2200"/>
                        <a:t>sample</a:t>
                      </a:r>
                      <a:endParaRPr lang="en-US" altLang="zh-CN" sz="2200"/>
                    </a:p>
                  </a:txBody>
                  <a:tcPr/>
                </a:tc>
                <a:tc>
                  <a:txBody>
                    <a:bodyPr/>
                    <a:lstStyle/>
                    <a:p>
                      <a:pPr algn="ctr">
                        <a:buNone/>
                      </a:pPr>
                      <a:r>
                        <a:rPr lang="en-US" altLang="zh-CN" sz="2200"/>
                        <a:t>1</a:t>
                      </a:r>
                      <a:endParaRPr lang="en-US" altLang="zh-CN" sz="2200"/>
                    </a:p>
                  </a:txBody>
                  <a:tcPr anchor="ctr"/>
                </a:tc>
              </a:tr>
            </a:tbl>
          </a:graphicData>
        </a:graphic>
      </p:graphicFrame>
      <p:graphicFrame>
        <p:nvGraphicFramePr>
          <p:cNvPr id="8" name="表格 7"/>
          <p:cNvGraphicFramePr/>
          <p:nvPr/>
        </p:nvGraphicFramePr>
        <p:xfrm>
          <a:off x="3267710" y="2750820"/>
          <a:ext cx="2599055" cy="2133600"/>
        </p:xfrm>
        <a:graphic>
          <a:graphicData uri="http://schemas.openxmlformats.org/drawingml/2006/table">
            <a:tbl>
              <a:tblPr firstRow="1" bandRow="1">
                <a:tableStyleId>{1E171933-4619-4E11-9A3F-F7608DF75F80}</a:tableStyleId>
              </a:tblPr>
              <a:tblGrid>
                <a:gridCol w="1245870"/>
                <a:gridCol w="1353185"/>
              </a:tblGrid>
              <a:tr h="426720">
                <a:tc>
                  <a:txBody>
                    <a:bodyPr/>
                    <a:lstStyle/>
                    <a:p>
                      <a:pPr>
                        <a:buNone/>
                      </a:pPr>
                      <a:r>
                        <a:rPr lang="zh-CN" altLang="en-US" sz="2200"/>
                        <a:t>单词</a:t>
                      </a:r>
                      <a:endParaRPr lang="zh-CN" altLang="en-US" sz="2200"/>
                    </a:p>
                  </a:txBody>
                  <a:tcPr/>
                </a:tc>
                <a:tc>
                  <a:txBody>
                    <a:bodyPr/>
                    <a:lstStyle/>
                    <a:p>
                      <a:pPr>
                        <a:buNone/>
                      </a:pPr>
                      <a:r>
                        <a:rPr lang="zh-CN" altLang="en-US" sz="2200"/>
                        <a:t>单词次数</a:t>
                      </a:r>
                      <a:endParaRPr lang="zh-CN" altLang="en-US" sz="2200"/>
                    </a:p>
                  </a:txBody>
                  <a:tcPr/>
                </a:tc>
              </a:tr>
              <a:tr h="369570">
                <a:tc>
                  <a:txBody>
                    <a:bodyPr/>
                    <a:lstStyle/>
                    <a:p>
                      <a:pPr algn="ctr">
                        <a:buNone/>
                      </a:pPr>
                      <a:r>
                        <a:rPr lang="en-US" altLang="zh-CN" sz="2200"/>
                        <a:t>this</a:t>
                      </a:r>
                      <a:endParaRPr lang="en-US" altLang="zh-CN" sz="2200"/>
                    </a:p>
                  </a:txBody>
                  <a:tcPr/>
                </a:tc>
                <a:tc>
                  <a:txBody>
                    <a:bodyPr/>
                    <a:lstStyle/>
                    <a:p>
                      <a:pPr algn="ctr">
                        <a:buNone/>
                      </a:pPr>
                      <a:r>
                        <a:rPr lang="en-US" altLang="zh-CN" sz="2200"/>
                        <a:t>2</a:t>
                      </a:r>
                      <a:endParaRPr lang="en-US" altLang="zh-CN" sz="2200"/>
                    </a:p>
                  </a:txBody>
                  <a:tcPr anchor="ctr"/>
                </a:tc>
              </a:tr>
              <a:tr h="369570">
                <a:tc>
                  <a:txBody>
                    <a:bodyPr/>
                    <a:lstStyle/>
                    <a:p>
                      <a:pPr algn="ctr">
                        <a:buNone/>
                      </a:pPr>
                      <a:r>
                        <a:rPr lang="en-US" altLang="zh-CN" sz="2200"/>
                        <a:t>is</a:t>
                      </a:r>
                      <a:endParaRPr lang="en-US" altLang="zh-CN" sz="2200"/>
                    </a:p>
                  </a:txBody>
                  <a:tcPr/>
                </a:tc>
                <a:tc>
                  <a:txBody>
                    <a:bodyPr/>
                    <a:lstStyle/>
                    <a:p>
                      <a:pPr algn="ctr">
                        <a:buNone/>
                      </a:pPr>
                      <a:r>
                        <a:rPr lang="en-US" altLang="zh-CN" sz="2200"/>
                        <a:t>1</a:t>
                      </a:r>
                      <a:endParaRPr lang="en-US" altLang="zh-CN" sz="2200"/>
                    </a:p>
                  </a:txBody>
                  <a:tcPr anchor="ctr"/>
                </a:tc>
              </a:tr>
              <a:tr h="370205">
                <a:tc>
                  <a:txBody>
                    <a:bodyPr/>
                    <a:lstStyle/>
                    <a:p>
                      <a:pPr algn="ctr">
                        <a:buNone/>
                      </a:pPr>
                      <a:r>
                        <a:rPr lang="en-US" altLang="zh-CN" sz="2200"/>
                        <a:t>another</a:t>
                      </a:r>
                      <a:endParaRPr lang="en-US" altLang="zh-CN" sz="2200"/>
                    </a:p>
                  </a:txBody>
                  <a:tcPr/>
                </a:tc>
                <a:tc>
                  <a:txBody>
                    <a:bodyPr/>
                    <a:lstStyle/>
                    <a:p>
                      <a:pPr algn="ctr">
                        <a:buNone/>
                      </a:pPr>
                      <a:r>
                        <a:rPr lang="en-US" altLang="zh-CN" sz="2200"/>
                        <a:t>2</a:t>
                      </a:r>
                      <a:endParaRPr lang="en-US" altLang="zh-CN" sz="2200"/>
                    </a:p>
                  </a:txBody>
                  <a:tcPr anchor="ctr"/>
                </a:tc>
              </a:tr>
              <a:tr h="369570">
                <a:tc>
                  <a:txBody>
                    <a:bodyPr/>
                    <a:lstStyle/>
                    <a:p>
                      <a:pPr algn="ctr">
                        <a:buNone/>
                      </a:pPr>
                      <a:r>
                        <a:rPr lang="en-US" altLang="zh-CN" sz="2200"/>
                        <a:t>example</a:t>
                      </a:r>
                      <a:endParaRPr lang="en-US" altLang="zh-CN" sz="2200"/>
                    </a:p>
                  </a:txBody>
                  <a:tcPr/>
                </a:tc>
                <a:tc>
                  <a:txBody>
                    <a:bodyPr/>
                    <a:lstStyle/>
                    <a:p>
                      <a:pPr algn="ctr">
                        <a:buNone/>
                      </a:pPr>
                      <a:r>
                        <a:rPr lang="en-US" altLang="zh-CN" sz="2200"/>
                        <a:t>3</a:t>
                      </a:r>
                      <a:endParaRPr lang="en-US" altLang="zh-CN" sz="2200"/>
                    </a:p>
                  </a:txBody>
                  <a:tcPr anchor="ctr"/>
                </a:tc>
              </a:tr>
            </a:tbl>
          </a:graphicData>
        </a:graphic>
      </p:graphicFrame>
      <p:grpSp>
        <p:nvGrpSpPr>
          <p:cNvPr id="11" name="组合 10"/>
          <p:cNvGrpSpPr/>
          <p:nvPr/>
        </p:nvGrpSpPr>
        <p:grpSpPr>
          <a:xfrm>
            <a:off x="6160770" y="2500630"/>
            <a:ext cx="4752383" cy="766445"/>
            <a:chOff x="10722" y="4580"/>
            <a:chExt cx="8033" cy="1432"/>
          </a:xfrm>
        </p:grpSpPr>
        <p:graphicFrame>
          <p:nvGraphicFramePr>
            <p:cNvPr id="9" name="对象 8">
              <a:hlinkClick r:id="" action="ppaction://ole?verb=0"/>
            </p:cNvPr>
            <p:cNvGraphicFramePr>
              <a:graphicFrameLocks noChangeAspect="1"/>
            </p:cNvGraphicFramePr>
            <p:nvPr/>
          </p:nvGraphicFramePr>
          <p:xfrm>
            <a:off x="10722" y="4580"/>
            <a:ext cx="3786" cy="1432"/>
          </p:xfrm>
          <a:graphic>
            <a:graphicData uri="http://schemas.openxmlformats.org/presentationml/2006/ole">
              <mc:AlternateContent xmlns:mc="http://schemas.openxmlformats.org/markup-compatibility/2006">
                <mc:Choice xmlns:v="urn:schemas-microsoft-com:vml" Requires="v">
                  <p:oleObj spid="_x0000_s2091" name="" r:id="rId1" imgW="1041400" imgH="393700" progId="Equation.KSEE3">
                    <p:embed/>
                  </p:oleObj>
                </mc:Choice>
                <mc:Fallback>
                  <p:oleObj name="" r:id="rId1" imgW="1041400" imgH="393700" progId="Equation.KSEE3">
                    <p:embed/>
                    <p:pic>
                      <p:nvPicPr>
                        <p:cNvPr id="0" name="图片 2048"/>
                        <p:cNvPicPr/>
                        <p:nvPr/>
                      </p:nvPicPr>
                      <p:blipFill>
                        <a:blip r:embed="rId2"/>
                        <a:stretch>
                          <a:fillRect/>
                        </a:stretch>
                      </p:blipFill>
                      <p:spPr>
                        <a:xfrm>
                          <a:off x="10722" y="4580"/>
                          <a:ext cx="3786" cy="1432"/>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4878" y="4580"/>
            <a:ext cx="3877" cy="1432"/>
          </p:xfrm>
          <a:graphic>
            <a:graphicData uri="http://schemas.openxmlformats.org/presentationml/2006/ole">
              <mc:AlternateContent xmlns:mc="http://schemas.openxmlformats.org/markup-compatibility/2006">
                <mc:Choice xmlns:v="urn:schemas-microsoft-com:vml" Requires="v">
                  <p:oleObj spid="_x0000_s2092" name="" r:id="rId3" imgW="1066800" imgH="393700" progId="Equation.KSEE3">
                    <p:embed/>
                  </p:oleObj>
                </mc:Choice>
                <mc:Fallback>
                  <p:oleObj name="" r:id="rId3" imgW="1066800" imgH="393700" progId="Equation.KSEE3">
                    <p:embed/>
                    <p:pic>
                      <p:nvPicPr>
                        <p:cNvPr id="0" name="图片 2048"/>
                        <p:cNvPicPr/>
                        <p:nvPr/>
                      </p:nvPicPr>
                      <p:blipFill>
                        <a:blip r:embed="rId4"/>
                        <a:stretch>
                          <a:fillRect/>
                        </a:stretch>
                      </p:blipFill>
                      <p:spPr>
                        <a:xfrm>
                          <a:off x="14878" y="4580"/>
                          <a:ext cx="3877" cy="1432"/>
                        </a:xfrm>
                        <a:prstGeom prst="rect">
                          <a:avLst/>
                        </a:prstGeom>
                      </p:spPr>
                    </p:pic>
                  </p:oleObj>
                </mc:Fallback>
              </mc:AlternateContent>
            </a:graphicData>
          </a:graphic>
        </p:graphicFrame>
      </p:grpSp>
      <p:graphicFrame>
        <p:nvGraphicFramePr>
          <p:cNvPr id="12" name="对象 11">
            <a:hlinkClick r:id="" action="ppaction://ole?verb=0"/>
          </p:cNvPr>
          <p:cNvGraphicFramePr>
            <a:graphicFrameLocks noChangeAspect="1"/>
          </p:cNvGraphicFramePr>
          <p:nvPr/>
        </p:nvGraphicFramePr>
        <p:xfrm>
          <a:off x="6160770" y="3048635"/>
          <a:ext cx="4063365" cy="951230"/>
        </p:xfrm>
        <a:graphic>
          <a:graphicData uri="http://schemas.openxmlformats.org/presentationml/2006/ole">
            <mc:AlternateContent xmlns:mc="http://schemas.openxmlformats.org/markup-compatibility/2006">
              <mc:Choice xmlns:v="urn:schemas-microsoft-com:vml" Requires="v">
                <p:oleObj spid="_x0000_s2093" name="" r:id="rId5" imgW="1854200" imgH="431800" progId="Equation.KSEE3">
                  <p:embed/>
                </p:oleObj>
              </mc:Choice>
              <mc:Fallback>
                <p:oleObj name="" r:id="rId5" imgW="1854200" imgH="431800" progId="Equation.KSEE3">
                  <p:embed/>
                  <p:pic>
                    <p:nvPicPr>
                      <p:cNvPr id="0" name="图片 2049"/>
                      <p:cNvPicPr/>
                      <p:nvPr/>
                    </p:nvPicPr>
                    <p:blipFill>
                      <a:blip r:embed="rId6"/>
                      <a:stretch>
                        <a:fillRect/>
                      </a:stretch>
                    </p:blipFill>
                    <p:spPr>
                      <a:xfrm>
                        <a:off x="6160770" y="3048635"/>
                        <a:ext cx="4063365" cy="95123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6085840" y="3925570"/>
          <a:ext cx="5933440" cy="480695"/>
        </p:xfrm>
        <a:graphic>
          <a:graphicData uri="http://schemas.openxmlformats.org/presentationml/2006/ole">
            <mc:AlternateContent xmlns:mc="http://schemas.openxmlformats.org/markup-compatibility/2006">
              <mc:Choice xmlns:v="urn:schemas-microsoft-com:vml" Requires="v">
                <p:oleObj spid="_x0000_s2094" name="" r:id="rId7" imgW="2984500" imgH="215900" progId="Equation.KSEE3">
                  <p:embed/>
                </p:oleObj>
              </mc:Choice>
              <mc:Fallback>
                <p:oleObj name="" r:id="rId7" imgW="2984500" imgH="215900" progId="Equation.KSEE3">
                  <p:embed/>
                  <p:pic>
                    <p:nvPicPr>
                      <p:cNvPr id="0" name="图片 2050"/>
                      <p:cNvPicPr/>
                      <p:nvPr/>
                    </p:nvPicPr>
                    <p:blipFill>
                      <a:blip r:embed="rId8"/>
                      <a:stretch>
                        <a:fillRect/>
                      </a:stretch>
                    </p:blipFill>
                    <p:spPr>
                      <a:xfrm>
                        <a:off x="6085840" y="3925570"/>
                        <a:ext cx="5933440" cy="480695"/>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7865745" y="4406265"/>
          <a:ext cx="2373630" cy="480695"/>
        </p:xfrm>
        <a:graphic>
          <a:graphicData uri="http://schemas.openxmlformats.org/presentationml/2006/ole">
            <mc:AlternateContent xmlns:mc="http://schemas.openxmlformats.org/markup-compatibility/2006">
              <mc:Choice xmlns:v="urn:schemas-microsoft-com:vml" Requires="v">
                <p:oleObj spid="_x0000_s2095" name="" r:id="rId9" imgW="1193800" imgH="215900" progId="Equation.KSEE3">
                  <p:embed/>
                </p:oleObj>
              </mc:Choice>
              <mc:Fallback>
                <p:oleObj name="" r:id="rId9" imgW="1193800" imgH="215900" progId="Equation.KSEE3">
                  <p:embed/>
                  <p:pic>
                    <p:nvPicPr>
                      <p:cNvPr id="0" name="图片 2050"/>
                      <p:cNvPicPr/>
                      <p:nvPr/>
                    </p:nvPicPr>
                    <p:blipFill>
                      <a:blip r:embed="rId10"/>
                      <a:stretch>
                        <a:fillRect/>
                      </a:stretch>
                    </p:blipFill>
                    <p:spPr>
                      <a:xfrm>
                        <a:off x="7865745" y="4406265"/>
                        <a:ext cx="2373630" cy="480695"/>
                      </a:xfrm>
                      <a:prstGeom prst="rect">
                        <a:avLst/>
                      </a:prstGeom>
                    </p:spPr>
                  </p:pic>
                </p:oleObj>
              </mc:Fallback>
            </mc:AlternateContent>
          </a:graphicData>
        </a:graphic>
      </p:graphicFrame>
      <p:graphicFrame>
        <p:nvGraphicFramePr>
          <p:cNvPr id="15" name="表格 14"/>
          <p:cNvGraphicFramePr/>
          <p:nvPr/>
        </p:nvGraphicFramePr>
        <p:xfrm>
          <a:off x="1558290" y="5122545"/>
          <a:ext cx="8529955" cy="1143000"/>
        </p:xfrm>
        <a:graphic>
          <a:graphicData uri="http://schemas.openxmlformats.org/drawingml/2006/table">
            <a:tbl>
              <a:tblPr firstRow="1" bandRow="1">
                <a:tableStyleId>{1E171933-4619-4E11-9A3F-F7608DF75F80}</a:tableStyleId>
              </a:tblPr>
              <a:tblGrid>
                <a:gridCol w="1218565"/>
                <a:gridCol w="1218565"/>
                <a:gridCol w="1218565"/>
                <a:gridCol w="1218565"/>
                <a:gridCol w="1218565"/>
                <a:gridCol w="1218565"/>
                <a:gridCol w="1218565"/>
              </a:tblGrid>
              <a:tr h="381000">
                <a:tc>
                  <a:txBody>
                    <a:bodyPr/>
                    <a:lstStyle/>
                    <a:p>
                      <a:pPr algn="ctr">
                        <a:buNone/>
                      </a:pPr>
                      <a:endParaRPr lang="zh-CN" altLang="en-US"/>
                    </a:p>
                  </a:txBody>
                  <a:tcPr/>
                </a:tc>
                <a:tc>
                  <a:txBody>
                    <a:bodyPr/>
                    <a:lstStyle/>
                    <a:p>
                      <a:pPr algn="ctr">
                        <a:buNone/>
                      </a:pPr>
                      <a:r>
                        <a:rPr lang="en-US" altLang="zh-CN"/>
                        <a:t>this</a:t>
                      </a:r>
                      <a:endParaRPr lang="en-US" altLang="zh-CN"/>
                    </a:p>
                  </a:txBody>
                  <a:tcPr/>
                </a:tc>
                <a:tc>
                  <a:txBody>
                    <a:bodyPr/>
                    <a:lstStyle/>
                    <a:p>
                      <a:pPr algn="ctr">
                        <a:buNone/>
                      </a:pPr>
                      <a:r>
                        <a:rPr lang="en-US" altLang="zh-CN"/>
                        <a:t>is</a:t>
                      </a:r>
                      <a:endParaRPr lang="en-US" altLang="zh-CN"/>
                    </a:p>
                  </a:txBody>
                  <a:tcPr/>
                </a:tc>
                <a:tc>
                  <a:txBody>
                    <a:bodyPr/>
                    <a:lstStyle/>
                    <a:p>
                      <a:pPr algn="ctr">
                        <a:buNone/>
                      </a:pPr>
                      <a:r>
                        <a:rPr lang="en-US" altLang="zh-CN"/>
                        <a:t>a</a:t>
                      </a:r>
                      <a:endParaRPr lang="en-US" altLang="zh-CN"/>
                    </a:p>
                  </a:txBody>
                  <a:tcPr/>
                </a:tc>
                <a:tc>
                  <a:txBody>
                    <a:bodyPr/>
                    <a:lstStyle/>
                    <a:p>
                      <a:pPr algn="ctr">
                        <a:buNone/>
                      </a:pPr>
                      <a:r>
                        <a:rPr lang="en-US" altLang="zh-CN"/>
                        <a:t>another</a:t>
                      </a:r>
                      <a:endParaRPr lang="en-US" altLang="zh-CN"/>
                    </a:p>
                  </a:txBody>
                  <a:tcPr/>
                </a:tc>
                <a:tc>
                  <a:txBody>
                    <a:bodyPr/>
                    <a:lstStyle/>
                    <a:p>
                      <a:pPr algn="ctr">
                        <a:buNone/>
                      </a:pPr>
                      <a:r>
                        <a:rPr lang="en-US" altLang="zh-CN"/>
                        <a:t>sample</a:t>
                      </a:r>
                      <a:endParaRPr lang="en-US" altLang="zh-CN"/>
                    </a:p>
                  </a:txBody>
                  <a:tcPr/>
                </a:tc>
                <a:tc>
                  <a:txBody>
                    <a:bodyPr/>
                    <a:lstStyle/>
                    <a:p>
                      <a:pPr algn="ctr">
                        <a:buNone/>
                      </a:pPr>
                      <a:r>
                        <a:rPr lang="en-US" altLang="zh-CN"/>
                        <a:t>example</a:t>
                      </a:r>
                      <a:endParaRPr lang="en-US" altLang="zh-CN"/>
                    </a:p>
                  </a:txBody>
                  <a:tcPr/>
                </a:tc>
              </a:tr>
              <a:tr h="381000">
                <a:tc>
                  <a:txBody>
                    <a:bodyPr/>
                    <a:lstStyle/>
                    <a:p>
                      <a:pPr algn="ctr">
                        <a:buNone/>
                      </a:pPr>
                      <a:r>
                        <a:rPr lang="en-US" altLang="zh-CN"/>
                        <a:t>d</a:t>
                      </a:r>
                      <a:r>
                        <a:rPr lang="en-US" altLang="zh-CN" baseline="-25000"/>
                        <a:t>1</a:t>
                      </a:r>
                      <a:endParaRPr lang="en-US" altLang="zh-CN" baseline="-25000"/>
                    </a:p>
                  </a:txBody>
                  <a:tcPr/>
                </a:tc>
                <a:tc>
                  <a:txBody>
                    <a:bodyPr/>
                    <a:lstStyle/>
                    <a:p>
                      <a:pPr algn="ctr">
                        <a:buNone/>
                      </a:pPr>
                      <a:r>
                        <a:rPr lang="en-US" altLang="zh-CN"/>
                        <a:t>0</a:t>
                      </a:r>
                      <a:endParaRPr lang="en-US" altLang="zh-CN"/>
                    </a:p>
                  </a:txBody>
                  <a:tcPr/>
                </a:tc>
                <a:tc>
                  <a:txBody>
                    <a:bodyPr/>
                    <a:lstStyle/>
                    <a:p>
                      <a:pPr algn="ctr">
                        <a:buNone/>
                      </a:pPr>
                      <a:r>
                        <a:rPr lang="en-US" altLang="zh-CN"/>
                        <a:t>0</a:t>
                      </a:r>
                      <a:endParaRPr lang="en-US" altLang="zh-CN"/>
                    </a:p>
                  </a:txBody>
                  <a:tcPr/>
                </a:tc>
                <a:tc>
                  <a:txBody>
                    <a:bodyPr/>
                    <a:lstStyle/>
                    <a:p>
                      <a:pPr algn="ctr">
                        <a:buNone/>
                      </a:pPr>
                      <a:r>
                        <a:rPr lang="en-US" altLang="zh-CN"/>
                        <a:t>0.191</a:t>
                      </a:r>
                      <a:endParaRPr lang="en-US" altLang="zh-CN"/>
                    </a:p>
                  </a:txBody>
                  <a:tcPr/>
                </a:tc>
                <a:tc>
                  <a:txBody>
                    <a:bodyPr/>
                    <a:lstStyle/>
                    <a:p>
                      <a:pPr algn="ctr">
                        <a:buNone/>
                      </a:pPr>
                      <a:r>
                        <a:rPr lang="en-US" altLang="zh-CN"/>
                        <a:t>0</a:t>
                      </a:r>
                      <a:endParaRPr lang="en-US" altLang="zh-CN"/>
                    </a:p>
                  </a:txBody>
                  <a:tcPr/>
                </a:tc>
                <a:tc>
                  <a:txBody>
                    <a:bodyPr/>
                    <a:lstStyle/>
                    <a:p>
                      <a:pPr algn="ctr">
                        <a:buNone/>
                      </a:pPr>
                      <a:r>
                        <a:rPr lang="en-US" altLang="zh-CN"/>
                        <a:t>0.095</a:t>
                      </a:r>
                      <a:endParaRPr lang="en-US" altLang="zh-CN"/>
                    </a:p>
                  </a:txBody>
                  <a:tcPr/>
                </a:tc>
                <a:tc>
                  <a:txBody>
                    <a:bodyPr/>
                    <a:lstStyle/>
                    <a:p>
                      <a:pPr algn="ctr">
                        <a:buNone/>
                      </a:pPr>
                      <a:r>
                        <a:rPr lang="en-US" altLang="zh-CN"/>
                        <a:t>0</a:t>
                      </a:r>
                      <a:endParaRPr lang="en-US" altLang="zh-CN"/>
                    </a:p>
                  </a:txBody>
                  <a:tcPr/>
                </a:tc>
              </a:tr>
              <a:tr h="381000">
                <a:tc>
                  <a:txBody>
                    <a:bodyPr/>
                    <a:lstStyle/>
                    <a:p>
                      <a:pPr algn="ctr">
                        <a:buNone/>
                      </a:pPr>
                      <a:r>
                        <a:rPr lang="en-US" altLang="zh-CN"/>
                        <a:t>d</a:t>
                      </a:r>
                      <a:r>
                        <a:rPr lang="en-US" altLang="zh-CN" baseline="-25000"/>
                        <a:t>2</a:t>
                      </a:r>
                      <a:endParaRPr lang="en-US" altLang="zh-CN" baseline="-25000"/>
                    </a:p>
                  </a:txBody>
                  <a:tcPr/>
                </a:tc>
                <a:tc>
                  <a:txBody>
                    <a:bodyPr/>
                    <a:lstStyle/>
                    <a:p>
                      <a:pPr algn="ctr">
                        <a:buNone/>
                      </a:pPr>
                      <a:r>
                        <a:rPr lang="en-US" altLang="zh-CN"/>
                        <a:t>0</a:t>
                      </a:r>
                      <a:endParaRPr lang="en-US" altLang="zh-CN"/>
                    </a:p>
                  </a:txBody>
                  <a:tcPr/>
                </a:tc>
                <a:tc>
                  <a:txBody>
                    <a:bodyPr/>
                    <a:lstStyle/>
                    <a:p>
                      <a:pPr algn="ctr">
                        <a:buNone/>
                      </a:pPr>
                      <a:r>
                        <a:rPr lang="en-US" altLang="zh-CN"/>
                        <a:t>0</a:t>
                      </a:r>
                      <a:endParaRPr lang="en-US" altLang="zh-CN"/>
                    </a:p>
                  </a:txBody>
                  <a:tcPr/>
                </a:tc>
                <a:tc>
                  <a:txBody>
                    <a:bodyPr/>
                    <a:lstStyle/>
                    <a:p>
                      <a:pPr algn="ctr">
                        <a:buNone/>
                      </a:pPr>
                      <a:r>
                        <a:rPr lang="en-US" altLang="zh-CN"/>
                        <a:t>0</a:t>
                      </a:r>
                      <a:endParaRPr lang="en-US" altLang="zh-CN"/>
                    </a:p>
                  </a:txBody>
                  <a:tcPr/>
                </a:tc>
                <a:tc>
                  <a:txBody>
                    <a:bodyPr/>
                    <a:lstStyle/>
                    <a:p>
                      <a:pPr algn="ctr">
                        <a:buNone/>
                      </a:pPr>
                      <a:r>
                        <a:rPr lang="en-US" altLang="zh-CN"/>
                        <a:t>0.119</a:t>
                      </a:r>
                      <a:endParaRPr lang="en-US" altLang="zh-CN"/>
                    </a:p>
                  </a:txBody>
                  <a:tcPr/>
                </a:tc>
                <a:tc>
                  <a:txBody>
                    <a:bodyPr/>
                    <a:lstStyle/>
                    <a:p>
                      <a:pPr algn="ctr">
                        <a:buNone/>
                      </a:pPr>
                      <a:r>
                        <a:rPr lang="en-US" altLang="zh-CN"/>
                        <a:t>0</a:t>
                      </a:r>
                      <a:endParaRPr lang="en-US" altLang="zh-CN"/>
                    </a:p>
                  </a:txBody>
                  <a:tcPr/>
                </a:tc>
                <a:tc>
                  <a:txBody>
                    <a:bodyPr/>
                    <a:lstStyle/>
                    <a:p>
                      <a:pPr algn="ctr">
                        <a:buNone/>
                      </a:pPr>
                      <a:r>
                        <a:rPr lang="en-US" altLang="zh-CN"/>
                        <a:t>0.179</a:t>
                      </a:r>
                      <a:endParaRPr lang="en-US" altLang="zh-CN"/>
                    </a:p>
                  </a:txBody>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HashTF-IDF</a:t>
            </a:r>
            <a:endParaRPr lang="en-US" altLang="zh-CN"/>
          </a:p>
        </p:txBody>
      </p:sp>
      <p:sp>
        <p:nvSpPr>
          <p:cNvPr id="2" name="内容占位符 1"/>
          <p:cNvSpPr>
            <a:spLocks noGrp="1"/>
          </p:cNvSpPr>
          <p:nvPr>
            <p:ph idx="13"/>
          </p:nvPr>
        </p:nvSpPr>
        <p:spPr>
          <a:xfrm>
            <a:off x="533400" y="1118870"/>
            <a:ext cx="11178540" cy="5146675"/>
          </a:xfrm>
        </p:spPr>
        <p:txBody>
          <a:bodyPr>
            <a:normAutofit lnSpcReduction="10000"/>
          </a:bodyPr>
          <a:lstStyle/>
          <a:p>
            <a:pPr>
              <a:lnSpc>
                <a:spcPct val="150000"/>
              </a:lnSpc>
            </a:pPr>
            <a:r>
              <a:rPr lang="en-US" altLang="zh-CN"/>
              <a:t> </a:t>
            </a:r>
            <a:r>
              <a:rPr lang="zh-CN" altLang="en-US"/>
              <a:t>不管是前面的词袋法还是</a:t>
            </a:r>
            <a:r>
              <a:rPr lang="en-US" altLang="zh-CN"/>
              <a:t>TF-IDF</a:t>
            </a:r>
            <a:r>
              <a:rPr lang="zh-CN" altLang="en-US"/>
              <a:t>，都避免不了计算文档中单词的词频，当文档数量比较少、单词数量比较少的时候，我们的计算量不会太大，但是当这个数量上升到一定程度的时候，程序的计算效率就会降低下去，这个时候可以通过</a:t>
            </a:r>
            <a:r>
              <a:rPr lang="en-US" altLang="zh-CN"/>
              <a:t>HashTF</a:t>
            </a:r>
            <a:r>
              <a:rPr lang="zh-CN" altLang="en-US"/>
              <a:t>的形式来解决该问题。</a:t>
            </a:r>
            <a:r>
              <a:rPr lang="en-US" altLang="zh-CN"/>
              <a:t>HashTF</a:t>
            </a:r>
            <a:r>
              <a:rPr lang="zh-CN" altLang="en-US"/>
              <a:t>的计算规则是：</a:t>
            </a:r>
            <a:r>
              <a:rPr lang="zh-CN" altLang="en-US" b="1"/>
              <a:t>在计算过程中，不计算词频，而是计算单词进行</a:t>
            </a:r>
            <a:r>
              <a:rPr lang="en-US" altLang="zh-CN" b="1"/>
              <a:t>hash</a:t>
            </a:r>
            <a:r>
              <a:rPr lang="zh-CN" altLang="en-US" b="1"/>
              <a:t>后的</a:t>
            </a:r>
            <a:r>
              <a:rPr lang="en-US" altLang="zh-CN" b="1"/>
              <a:t>hash</a:t>
            </a:r>
            <a:r>
              <a:rPr lang="zh-CN" altLang="en-US" b="1"/>
              <a:t>值对应的样本数量</a:t>
            </a:r>
            <a:r>
              <a:rPr lang="en-US" altLang="zh-CN" b="1"/>
              <a:t>(</a:t>
            </a:r>
            <a:r>
              <a:rPr lang="zh-CN" altLang="en-US" b="1"/>
              <a:t>有的模型中可能存在正则化操作</a:t>
            </a:r>
            <a:r>
              <a:rPr lang="en-US" altLang="zh-CN" b="1"/>
              <a:t>)</a:t>
            </a:r>
            <a:r>
              <a:rPr lang="zh-CN" altLang="en-US"/>
              <a:t>；</a:t>
            </a:r>
            <a:endParaRPr lang="zh-CN" altLang="en-US"/>
          </a:p>
          <a:p>
            <a:pPr>
              <a:lnSpc>
                <a:spcPct val="150000"/>
              </a:lnSpc>
            </a:pPr>
            <a:r>
              <a:rPr lang="zh-CN" altLang="en-US"/>
              <a:t> </a:t>
            </a:r>
            <a:r>
              <a:rPr lang="en-US" altLang="zh-CN"/>
              <a:t>HashTF</a:t>
            </a:r>
            <a:r>
              <a:rPr lang="zh-CN" altLang="en-US"/>
              <a:t>的特点：运行速度快，但是无法获取高频词，有可能存在单词碰撞问题</a:t>
            </a:r>
            <a:r>
              <a:rPr lang="en-US" altLang="zh-CN"/>
              <a:t>(hash</a:t>
            </a:r>
            <a:r>
              <a:rPr lang="zh-CN" altLang="en-US"/>
              <a:t>值一样</a:t>
            </a:r>
            <a:r>
              <a:rPr lang="en-US" altLang="zh-CN"/>
              <a:t>)</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Scikit Text Feature Extraction</a:t>
            </a:r>
            <a:endParaRPr lang="en-US" altLang="zh-CN"/>
          </a:p>
        </p:txBody>
      </p:sp>
      <p:sp>
        <p:nvSpPr>
          <p:cNvPr id="2" name="内容占位符 1"/>
          <p:cNvSpPr>
            <a:spLocks noGrp="1"/>
          </p:cNvSpPr>
          <p:nvPr>
            <p:ph idx="13"/>
          </p:nvPr>
        </p:nvSpPr>
        <p:spPr>
          <a:xfrm>
            <a:off x="533400" y="1118870"/>
            <a:ext cx="11178540" cy="5146675"/>
          </a:xfrm>
        </p:spPr>
        <p:txBody>
          <a:bodyPr>
            <a:normAutofit/>
          </a:bodyPr>
          <a:lstStyle/>
          <a:p>
            <a:pPr>
              <a:lnSpc>
                <a:spcPct val="150000"/>
              </a:lnSpc>
            </a:pPr>
            <a:r>
              <a:rPr lang="en-US" altLang="zh-CN"/>
              <a:t> </a:t>
            </a:r>
            <a:r>
              <a:rPr lang="zh-CN" altLang="en-US"/>
              <a:t>在</a:t>
            </a:r>
            <a:r>
              <a:rPr lang="en-US" altLang="zh-CN"/>
              <a:t>scikit</a:t>
            </a:r>
            <a:r>
              <a:rPr lang="zh-CN" altLang="en-US"/>
              <a:t>中，对于文本数据主要提供了三种方式将文本数据转换为数值型的特征向量，同时提供了一种对</a:t>
            </a:r>
            <a:r>
              <a:rPr lang="en-US" altLang="zh-CN"/>
              <a:t>TF-IDF</a:t>
            </a:r>
            <a:r>
              <a:rPr lang="zh-CN" altLang="en-US"/>
              <a:t>公式改版的公式。所有的转换方式均位于模块：sklearn.feature_extraction.text</a:t>
            </a:r>
            <a:endParaRPr lang="zh-CN" altLang="en-US"/>
          </a:p>
        </p:txBody>
      </p:sp>
      <p:graphicFrame>
        <p:nvGraphicFramePr>
          <p:cNvPr id="4" name="表格 3"/>
          <p:cNvGraphicFramePr/>
          <p:nvPr/>
        </p:nvGraphicFramePr>
        <p:xfrm>
          <a:off x="1558290" y="3171825"/>
          <a:ext cx="8531860" cy="2697480"/>
        </p:xfrm>
        <a:graphic>
          <a:graphicData uri="http://schemas.openxmlformats.org/drawingml/2006/table">
            <a:tbl>
              <a:tblPr firstRow="1" bandRow="1">
                <a:tableStyleId>{1E171933-4619-4E11-9A3F-F7608DF75F80}</a:tableStyleId>
              </a:tblPr>
              <a:tblGrid>
                <a:gridCol w="2508885"/>
                <a:gridCol w="6022975"/>
              </a:tblGrid>
              <a:tr h="381000">
                <a:tc>
                  <a:txBody>
                    <a:bodyPr/>
                    <a:lstStyle/>
                    <a:p>
                      <a:pPr>
                        <a:buNone/>
                      </a:pPr>
                      <a:r>
                        <a:rPr lang="zh-CN" altLang="en-US"/>
                        <a:t>名称</a:t>
                      </a:r>
                      <a:endParaRPr lang="zh-CN" altLang="en-US"/>
                    </a:p>
                  </a:txBody>
                  <a:tcPr anchor="ctr"/>
                </a:tc>
                <a:tc>
                  <a:txBody>
                    <a:bodyPr/>
                    <a:lstStyle/>
                    <a:p>
                      <a:pPr>
                        <a:buNone/>
                      </a:pPr>
                      <a:r>
                        <a:rPr lang="zh-CN" altLang="en-US"/>
                        <a:t>描述</a:t>
                      </a:r>
                      <a:endParaRPr lang="zh-CN" altLang="en-US"/>
                    </a:p>
                  </a:txBody>
                  <a:tcPr anchor="ctr"/>
                </a:tc>
              </a:tr>
              <a:tr h="381000">
                <a:tc>
                  <a:txBody>
                    <a:bodyPr/>
                    <a:lstStyle/>
                    <a:p>
                      <a:pPr>
                        <a:buNone/>
                      </a:pPr>
                      <a:r>
                        <a:rPr lang="en-US" altLang="zh-CN"/>
                        <a:t>CountVectorizer</a:t>
                      </a:r>
                      <a:endParaRPr lang="en-US" altLang="zh-CN"/>
                    </a:p>
                  </a:txBody>
                  <a:tcPr anchor="ctr"/>
                </a:tc>
                <a:tc>
                  <a:txBody>
                    <a:bodyPr/>
                    <a:lstStyle/>
                    <a:p>
                      <a:pPr>
                        <a:buNone/>
                      </a:pPr>
                      <a:r>
                        <a:rPr lang="zh-CN" altLang="en-US"/>
                        <a:t>以词袋法的形式表示文档</a:t>
                      </a:r>
                      <a:endParaRPr lang="zh-CN" altLang="en-US"/>
                    </a:p>
                  </a:txBody>
                  <a:tcPr anchor="ctr"/>
                </a:tc>
              </a:tr>
              <a:tr h="381000">
                <a:tc>
                  <a:txBody>
                    <a:bodyPr/>
                    <a:lstStyle/>
                    <a:p>
                      <a:pPr>
                        <a:buNone/>
                      </a:pPr>
                      <a:r>
                        <a:rPr lang="en-US" altLang="zh-CN"/>
                        <a:t>HashingVectorizer</a:t>
                      </a:r>
                      <a:endParaRPr lang="en-US" altLang="zh-CN"/>
                    </a:p>
                  </a:txBody>
                  <a:tcPr anchor="ctr"/>
                </a:tc>
                <a:tc>
                  <a:txBody>
                    <a:bodyPr/>
                    <a:lstStyle/>
                    <a:p>
                      <a:pPr>
                        <a:buNone/>
                      </a:pPr>
                      <a:r>
                        <a:rPr lang="zh-CN" altLang="en-US"/>
                        <a:t>以</a:t>
                      </a:r>
                      <a:r>
                        <a:rPr lang="en-US" altLang="zh-CN"/>
                        <a:t>HashingTF</a:t>
                      </a:r>
                      <a:r>
                        <a:rPr lang="zh-CN" altLang="en-US"/>
                        <a:t>的模型来表示文档的特征向量</a:t>
                      </a:r>
                      <a:endParaRPr lang="zh-CN" altLang="en-US"/>
                    </a:p>
                  </a:txBody>
                  <a:tcPr anchor="ctr"/>
                </a:tc>
              </a:tr>
              <a:tr h="381000">
                <a:tc>
                  <a:txBody>
                    <a:bodyPr/>
                    <a:lstStyle/>
                    <a:p>
                      <a:pPr>
                        <a:buNone/>
                      </a:pPr>
                      <a:r>
                        <a:rPr lang="en-US" altLang="zh-CN"/>
                        <a:t>TfidfVectorizer</a:t>
                      </a:r>
                      <a:endParaRPr lang="en-US" altLang="zh-CN"/>
                    </a:p>
                  </a:txBody>
                  <a:tcPr anchor="ctr"/>
                </a:tc>
                <a:tc>
                  <a:txBody>
                    <a:bodyPr/>
                    <a:lstStyle/>
                    <a:p>
                      <a:pPr>
                        <a:buNone/>
                      </a:pPr>
                      <a:r>
                        <a:rPr lang="zh-CN" altLang="en-US"/>
                        <a:t>以</a:t>
                      </a:r>
                      <a:r>
                        <a:rPr lang="en-US" altLang="zh-CN"/>
                        <a:t>TF-IDF</a:t>
                      </a:r>
                      <a:r>
                        <a:rPr lang="zh-CN" altLang="en-US"/>
                        <a:t>的模型来表示文档的特征向量，等价于先做</a:t>
                      </a:r>
                      <a:r>
                        <a:rPr lang="en-US" altLang="zh-CN"/>
                        <a:t>CountVectorizer</a:t>
                      </a:r>
                      <a:r>
                        <a:rPr lang="zh-CN" altLang="en-US"/>
                        <a:t>，然后做</a:t>
                      </a:r>
                      <a:r>
                        <a:rPr lang="en-US" altLang="zh-CN"/>
                        <a:t>TfidfTransformer</a:t>
                      </a:r>
                      <a:r>
                        <a:rPr lang="zh-CN" altLang="en-US"/>
                        <a:t>转换操作的结果</a:t>
                      </a:r>
                      <a:endParaRPr lang="zh-CN" altLang="en-US"/>
                    </a:p>
                  </a:txBody>
                  <a:tcPr anchor="ctr"/>
                </a:tc>
              </a:tr>
              <a:tr h="381000">
                <a:tc>
                  <a:txBody>
                    <a:bodyPr/>
                    <a:lstStyle/>
                    <a:p>
                      <a:pPr>
                        <a:buNone/>
                      </a:pPr>
                      <a:r>
                        <a:rPr lang="en-US" altLang="zh-CN"/>
                        <a:t>TfidfTransformer</a:t>
                      </a:r>
                      <a:endParaRPr lang="en-US" altLang="zh-CN"/>
                    </a:p>
                  </a:txBody>
                  <a:tcPr anchor="ctr"/>
                </a:tc>
                <a:tc>
                  <a:txBody>
                    <a:bodyPr/>
                    <a:lstStyle/>
                    <a:p>
                      <a:pPr>
                        <a:buNone/>
                      </a:pPr>
                      <a:r>
                        <a:rPr lang="zh-CN" altLang="en-US"/>
                        <a:t>使用改进的</a:t>
                      </a:r>
                      <a:r>
                        <a:rPr lang="en-US" altLang="zh-CN"/>
                        <a:t>TF-IDF</a:t>
                      </a:r>
                      <a:r>
                        <a:rPr lang="zh-CN" altLang="en-US"/>
                        <a:t>公式对文档的特征向量矩阵</a:t>
                      </a:r>
                      <a:r>
                        <a:rPr lang="en-US" altLang="zh-CN"/>
                        <a:t>(</a:t>
                      </a:r>
                      <a:r>
                        <a:rPr lang="zh-CN" altLang="en-US"/>
                        <a:t>数值型的</a:t>
                      </a:r>
                      <a:r>
                        <a:rPr lang="en-US" altLang="zh-CN"/>
                        <a:t>)</a:t>
                      </a:r>
                      <a:r>
                        <a:rPr lang="zh-CN" altLang="en-US"/>
                        <a:t>进行重计算的操作，</a:t>
                      </a:r>
                      <a:r>
                        <a:rPr lang="en-US" altLang="zh-CN"/>
                        <a:t>TFIDF=TF*(IDF+1)</a:t>
                      </a:r>
                      <a:r>
                        <a:rPr lang="zh-CN" altLang="en-US"/>
                        <a:t>；</a:t>
                      </a:r>
                      <a:r>
                        <a:rPr lang="en-US" altLang="zh-CN"/>
                        <a:t>&lt;</a:t>
                      </a:r>
                      <a:r>
                        <a:rPr lang="zh-CN" altLang="en-US"/>
                        <a:t>备注：该转换常应用到</a:t>
                      </a:r>
                      <a:r>
                        <a:rPr lang="en-US" altLang="zh-CN"/>
                        <a:t>CountVectorizer</a:t>
                      </a:r>
                      <a:r>
                        <a:rPr lang="zh-CN" altLang="en-US"/>
                        <a:t>或者</a:t>
                      </a:r>
                      <a:r>
                        <a:rPr lang="en-US" altLang="zh-CN"/>
                        <a:t>HashingVectorizer</a:t>
                      </a:r>
                      <a:r>
                        <a:rPr lang="zh-CN" altLang="en-US"/>
                        <a:t>之后</a:t>
                      </a:r>
                      <a:r>
                        <a:rPr lang="en-US" altLang="zh-CN"/>
                        <a:t>&gt;</a:t>
                      </a:r>
                      <a:endParaRPr lang="en-US" altLang="zh-CN"/>
                    </a:p>
                  </a:txBody>
                  <a:tcPr anchor="ct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Scikit Text Feature Extraction</a:t>
            </a:r>
            <a:endParaRPr lang="en-US" altLang="zh-CN"/>
          </a:p>
        </p:txBody>
      </p:sp>
      <p:pic>
        <p:nvPicPr>
          <p:cNvPr id="5" name="图片 4"/>
          <p:cNvPicPr>
            <a:picLocks noChangeAspect="1"/>
          </p:cNvPicPr>
          <p:nvPr/>
        </p:nvPicPr>
        <p:blipFill>
          <a:blip r:embed="rId1"/>
          <a:stretch>
            <a:fillRect/>
          </a:stretch>
        </p:blipFill>
        <p:spPr>
          <a:xfrm>
            <a:off x="1252220" y="1101090"/>
            <a:ext cx="9685655" cy="1695450"/>
          </a:xfrm>
          <a:prstGeom prst="rect">
            <a:avLst/>
          </a:prstGeom>
        </p:spPr>
      </p:pic>
      <p:pic>
        <p:nvPicPr>
          <p:cNvPr id="7" name="图片 6"/>
          <p:cNvPicPr>
            <a:picLocks noChangeAspect="1"/>
          </p:cNvPicPr>
          <p:nvPr/>
        </p:nvPicPr>
        <p:blipFill>
          <a:blip r:embed="rId2"/>
          <a:srcRect t="37460"/>
          <a:stretch>
            <a:fillRect/>
          </a:stretch>
        </p:blipFill>
        <p:spPr>
          <a:xfrm>
            <a:off x="1480820" y="2985135"/>
            <a:ext cx="9228455" cy="33712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Scikit Text Feature Extraction</a:t>
            </a:r>
            <a:endParaRPr lang="en-US" altLang="zh-CN"/>
          </a:p>
        </p:txBody>
      </p:sp>
      <p:pic>
        <p:nvPicPr>
          <p:cNvPr id="2" name="图片 1"/>
          <p:cNvPicPr>
            <a:picLocks noChangeAspect="1"/>
          </p:cNvPicPr>
          <p:nvPr/>
        </p:nvPicPr>
        <p:blipFill>
          <a:blip r:embed="rId1"/>
          <a:stretch>
            <a:fillRect/>
          </a:stretch>
        </p:blipFill>
        <p:spPr>
          <a:xfrm>
            <a:off x="1285875" y="1372870"/>
            <a:ext cx="9618980" cy="1647825"/>
          </a:xfrm>
          <a:prstGeom prst="rect">
            <a:avLst/>
          </a:prstGeom>
        </p:spPr>
      </p:pic>
      <p:pic>
        <p:nvPicPr>
          <p:cNvPr id="4" name="图片 3"/>
          <p:cNvPicPr>
            <a:picLocks noChangeAspect="1"/>
          </p:cNvPicPr>
          <p:nvPr/>
        </p:nvPicPr>
        <p:blipFill>
          <a:blip r:embed="rId2"/>
          <a:stretch>
            <a:fillRect/>
          </a:stretch>
        </p:blipFill>
        <p:spPr>
          <a:xfrm>
            <a:off x="1809750" y="3378200"/>
            <a:ext cx="8571230" cy="25336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Scikit Text Feature Extraction</a:t>
            </a:r>
            <a:endParaRPr lang="en-US" altLang="zh-CN"/>
          </a:p>
        </p:txBody>
      </p:sp>
      <p:pic>
        <p:nvPicPr>
          <p:cNvPr id="5" name="图片 4"/>
          <p:cNvPicPr>
            <a:picLocks noChangeAspect="1"/>
          </p:cNvPicPr>
          <p:nvPr/>
        </p:nvPicPr>
        <p:blipFill>
          <a:blip r:embed="rId1"/>
          <a:stretch>
            <a:fillRect/>
          </a:stretch>
        </p:blipFill>
        <p:spPr>
          <a:xfrm>
            <a:off x="1271270" y="1014730"/>
            <a:ext cx="9647555" cy="1733550"/>
          </a:xfrm>
          <a:prstGeom prst="rect">
            <a:avLst/>
          </a:prstGeom>
        </p:spPr>
      </p:pic>
      <p:pic>
        <p:nvPicPr>
          <p:cNvPr id="7" name="图片 6"/>
          <p:cNvPicPr>
            <a:picLocks noChangeAspect="1"/>
          </p:cNvPicPr>
          <p:nvPr/>
        </p:nvPicPr>
        <p:blipFill>
          <a:blip r:embed="rId2"/>
          <a:srcRect t="37460"/>
          <a:stretch>
            <a:fillRect/>
          </a:stretch>
        </p:blipFill>
        <p:spPr>
          <a:xfrm>
            <a:off x="1480820" y="3057525"/>
            <a:ext cx="9228455" cy="337121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Scikit Text Feature Extraction</a:t>
            </a:r>
            <a:endParaRPr lang="en-US" altLang="zh-CN"/>
          </a:p>
        </p:txBody>
      </p:sp>
      <p:pic>
        <p:nvPicPr>
          <p:cNvPr id="2" name="图片 1"/>
          <p:cNvPicPr>
            <a:picLocks noChangeAspect="1"/>
          </p:cNvPicPr>
          <p:nvPr/>
        </p:nvPicPr>
        <p:blipFill>
          <a:blip r:embed="rId1"/>
          <a:stretch>
            <a:fillRect/>
          </a:stretch>
        </p:blipFill>
        <p:spPr>
          <a:xfrm>
            <a:off x="2317750" y="3489960"/>
            <a:ext cx="7552690" cy="1781175"/>
          </a:xfrm>
          <a:prstGeom prst="rect">
            <a:avLst/>
          </a:prstGeom>
        </p:spPr>
      </p:pic>
      <p:pic>
        <p:nvPicPr>
          <p:cNvPr id="4" name="图片 3"/>
          <p:cNvPicPr>
            <a:picLocks noChangeAspect="1"/>
          </p:cNvPicPr>
          <p:nvPr/>
        </p:nvPicPr>
        <p:blipFill>
          <a:blip r:embed="rId2"/>
          <a:stretch>
            <a:fillRect/>
          </a:stretch>
        </p:blipFill>
        <p:spPr>
          <a:xfrm>
            <a:off x="1270635" y="1896745"/>
            <a:ext cx="9647555" cy="1028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Scikit Text Feature Extraction</a:t>
            </a:r>
            <a:endParaRPr lang="en-US" altLang="zh-CN"/>
          </a:p>
        </p:txBody>
      </p:sp>
      <p:pic>
        <p:nvPicPr>
          <p:cNvPr id="2" name="图片 1"/>
          <p:cNvPicPr>
            <a:picLocks noChangeAspect="1"/>
          </p:cNvPicPr>
          <p:nvPr/>
        </p:nvPicPr>
        <p:blipFill>
          <a:blip r:embed="rId1"/>
          <a:stretch>
            <a:fillRect/>
          </a:stretch>
        </p:blipFill>
        <p:spPr>
          <a:xfrm>
            <a:off x="71120" y="715010"/>
            <a:ext cx="7049135" cy="2896870"/>
          </a:xfrm>
          <a:prstGeom prst="rect">
            <a:avLst/>
          </a:prstGeom>
        </p:spPr>
      </p:pic>
      <p:pic>
        <p:nvPicPr>
          <p:cNvPr id="4" name="图片 3"/>
          <p:cNvPicPr>
            <a:picLocks noChangeAspect="1"/>
          </p:cNvPicPr>
          <p:nvPr/>
        </p:nvPicPr>
        <p:blipFill>
          <a:blip r:embed="rId2"/>
          <a:stretch>
            <a:fillRect/>
          </a:stretch>
        </p:blipFill>
        <p:spPr>
          <a:xfrm>
            <a:off x="1052195" y="3315335"/>
            <a:ext cx="4403090" cy="3430270"/>
          </a:xfrm>
          <a:prstGeom prst="rect">
            <a:avLst/>
          </a:prstGeom>
        </p:spPr>
      </p:pic>
      <p:pic>
        <p:nvPicPr>
          <p:cNvPr id="8" name="图片 7"/>
          <p:cNvPicPr>
            <a:picLocks noChangeAspect="1"/>
          </p:cNvPicPr>
          <p:nvPr/>
        </p:nvPicPr>
        <p:blipFill>
          <a:blip r:embed="rId3"/>
          <a:stretch>
            <a:fillRect/>
          </a:stretch>
        </p:blipFill>
        <p:spPr>
          <a:xfrm>
            <a:off x="6010910" y="1445260"/>
            <a:ext cx="5634355" cy="53003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缺省值填充</a:t>
            </a:r>
            <a:endParaRPr lang="en-US" altLang="zh-CN"/>
          </a:p>
        </p:txBody>
      </p:sp>
      <p:sp>
        <p:nvSpPr>
          <p:cNvPr id="5" name="内容占位符 4"/>
          <p:cNvSpPr>
            <a:spLocks noGrp="1"/>
          </p:cNvSpPr>
          <p:nvPr>
            <p:ph idx="13"/>
          </p:nvPr>
        </p:nvSpPr>
        <p:spPr>
          <a:xfrm>
            <a:off x="506095" y="1276985"/>
            <a:ext cx="11178540" cy="4952365"/>
          </a:xfrm>
        </p:spPr>
        <p:txBody>
          <a:bodyPr>
            <a:normAutofit/>
          </a:bodyPr>
          <a:lstStyle/>
          <a:p>
            <a:pPr>
              <a:lnSpc>
                <a:spcPct val="150000"/>
              </a:lnSpc>
            </a:pPr>
            <a:r>
              <a:rPr lang="en-US" altLang="zh-CN"/>
              <a:t> </a:t>
            </a:r>
            <a:r>
              <a:rPr lang="zh-CN" altLang="en-US"/>
              <a:t>缺省值是数据中最常见的一个问题，处理缺省值有很多方式，主要包括以下四个步骤进行缺省值处理：</a:t>
            </a:r>
            <a:endParaRPr lang="zh-CN" altLang="en-US"/>
          </a:p>
          <a:p>
            <a:pPr lvl="1">
              <a:lnSpc>
                <a:spcPct val="150000"/>
              </a:lnSpc>
            </a:pPr>
            <a:r>
              <a:rPr lang="zh-CN" altLang="en-US">
                <a:sym typeface="+mn-ea"/>
              </a:rPr>
              <a:t> 确定缺省值范围</a:t>
            </a:r>
            <a:endParaRPr lang="zh-CN" altLang="en-US"/>
          </a:p>
          <a:p>
            <a:pPr lvl="1">
              <a:lnSpc>
                <a:spcPct val="150000"/>
              </a:lnSpc>
            </a:pPr>
            <a:r>
              <a:rPr lang="zh-CN" altLang="en-US">
                <a:sym typeface="+mn-ea"/>
              </a:rPr>
              <a:t> 去除不需要的字段</a:t>
            </a:r>
            <a:endParaRPr lang="zh-CN" altLang="en-US"/>
          </a:p>
          <a:p>
            <a:pPr lvl="1">
              <a:lnSpc>
                <a:spcPct val="150000"/>
              </a:lnSpc>
            </a:pPr>
            <a:r>
              <a:rPr lang="zh-CN" altLang="en-US">
                <a:sym typeface="+mn-ea"/>
              </a:rPr>
              <a:t> 填充缺省值内容</a:t>
            </a:r>
            <a:endParaRPr lang="zh-CN" altLang="en-US"/>
          </a:p>
          <a:p>
            <a:pPr lvl="1">
              <a:lnSpc>
                <a:spcPct val="150000"/>
              </a:lnSpc>
            </a:pPr>
            <a:r>
              <a:rPr lang="zh-CN" altLang="en-US">
                <a:sym typeface="+mn-ea"/>
              </a:rPr>
              <a:t> 重新获取数据</a:t>
            </a:r>
            <a:endParaRPr lang="zh-CN" altLang="en-US"/>
          </a:p>
          <a:p>
            <a:pPr>
              <a:lnSpc>
                <a:spcPct val="150000"/>
              </a:lnSpc>
            </a:pPr>
            <a:r>
              <a:rPr lang="zh-CN" altLang="en-US"/>
              <a:t> 注意：最重要的是</a:t>
            </a:r>
            <a:r>
              <a:rPr lang="zh-CN" altLang="en-US" b="1"/>
              <a:t>缺省值内容填充</a:t>
            </a:r>
            <a:r>
              <a:rPr lang="zh-CN" altLang="en-US"/>
              <a:t>。</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寄语</a:t>
            </a:r>
            <a:endParaRPr lang="zh-CN" altLang="en-US"/>
          </a:p>
        </p:txBody>
      </p:sp>
      <p:pic>
        <p:nvPicPr>
          <p:cNvPr id="2050" name="Picture 2" descr="http://s1.sinaimg.cn/large/0038578Agy6Ly3ilh2E00"/>
          <p:cNvPicPr>
            <a:picLocks noGrp="1" noChangeAspect="1" noChangeArrowheads="1"/>
          </p:cNvPicPr>
          <p:nvPr>
            <p:ph idx="13"/>
          </p:nvPr>
        </p:nvPicPr>
        <p:blipFill rotWithShape="1">
          <a:blip r:embed="rId1">
            <a:extLst>
              <a:ext uri="{28A0092B-C50C-407E-A947-70E740481C1C}">
                <a14:useLocalDpi xmlns:a14="http://schemas.microsoft.com/office/drawing/2010/main" val="0"/>
              </a:ext>
            </a:extLst>
          </a:blip>
          <a:srcRect l="3294" t="25312" r="47295" b="24194"/>
          <a:stretch>
            <a:fillRect/>
          </a:stretch>
        </p:blipFill>
        <p:spPr bwMode="auto">
          <a:xfrm>
            <a:off x="4150990" y="4221882"/>
            <a:ext cx="4320480" cy="2154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s11.sinaimg.cn/mw690/753273f9gdfb57556476a&amp;690"/>
          <p:cNvPicPr>
            <a:picLocks noChangeAspect="1" noChangeArrowheads="1"/>
          </p:cNvPicPr>
          <p:nvPr/>
        </p:nvPicPr>
        <p:blipFill rotWithShape="1">
          <a:blip r:embed="rId2">
            <a:extLst>
              <a:ext uri="{28A0092B-C50C-407E-A947-70E740481C1C}">
                <a14:useLocalDpi xmlns:a14="http://schemas.microsoft.com/office/drawing/2010/main" val="0"/>
              </a:ext>
            </a:extLst>
          </a:blip>
          <a:srcRect l="746" r="1493"/>
          <a:stretch>
            <a:fillRect/>
          </a:stretch>
        </p:blipFill>
        <p:spPr bwMode="auto">
          <a:xfrm>
            <a:off x="1414686" y="1358218"/>
            <a:ext cx="9433048" cy="2656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p:cTn id="15" dur="1000" fill="hold"/>
                                        <p:tgtEl>
                                          <p:spTgt spid="2050"/>
                                        </p:tgtEl>
                                        <p:attrNameLst>
                                          <p:attrName>ppt_w</p:attrName>
                                        </p:attrNameLst>
                                      </p:cBhvr>
                                      <p:tavLst>
                                        <p:tav tm="0">
                                          <p:val>
                                            <p:fltVal val="0"/>
                                          </p:val>
                                        </p:tav>
                                        <p:tav tm="100000">
                                          <p:val>
                                            <p:strVal val="#ppt_w"/>
                                          </p:val>
                                        </p:tav>
                                      </p:tavLst>
                                    </p:anim>
                                    <p:anim calcmode="lin" valueType="num">
                                      <p:cBhvr>
                                        <p:cTn id="16" dur="1000" fill="hold"/>
                                        <p:tgtEl>
                                          <p:spTgt spid="2050"/>
                                        </p:tgtEl>
                                        <p:attrNameLst>
                                          <p:attrName>ppt_h</p:attrName>
                                        </p:attrNameLst>
                                      </p:cBhvr>
                                      <p:tavLst>
                                        <p:tav tm="0">
                                          <p:val>
                                            <p:fltVal val="0"/>
                                          </p:val>
                                        </p:tav>
                                        <p:tav tm="100000">
                                          <p:val>
                                            <p:strVal val="#ppt_h"/>
                                          </p:val>
                                        </p:tav>
                                      </p:tavLst>
                                    </p:anim>
                                    <p:anim calcmode="lin" valueType="num">
                                      <p:cBhvr>
                                        <p:cTn id="17" dur="1000" fill="hold"/>
                                        <p:tgtEl>
                                          <p:spTgt spid="2050"/>
                                        </p:tgtEl>
                                        <p:attrNameLst>
                                          <p:attrName>style.rotation</p:attrName>
                                        </p:attrNameLst>
                                      </p:cBhvr>
                                      <p:tavLst>
                                        <p:tav tm="0">
                                          <p:val>
                                            <p:fltVal val="90"/>
                                          </p:val>
                                        </p:tav>
                                        <p:tav tm="100000">
                                          <p:val>
                                            <p:fltVal val="0"/>
                                          </p:val>
                                        </p:tav>
                                      </p:tavLst>
                                    </p:anim>
                                    <p:animEffect transition="in" filter="fade">
                                      <p:cBhvr>
                                        <p:cTn id="18"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缺省值填充</a:t>
            </a:r>
            <a:endParaRPr lang="en-US" altLang="zh-CN"/>
          </a:p>
        </p:txBody>
      </p:sp>
      <p:sp>
        <p:nvSpPr>
          <p:cNvPr id="5" name="内容占位符 4"/>
          <p:cNvSpPr>
            <a:spLocks noGrp="1"/>
          </p:cNvSpPr>
          <p:nvPr>
            <p:ph idx="13"/>
          </p:nvPr>
        </p:nvSpPr>
        <p:spPr>
          <a:xfrm>
            <a:off x="506095" y="1276985"/>
            <a:ext cx="11178540" cy="4952365"/>
          </a:xfrm>
        </p:spPr>
        <p:txBody>
          <a:bodyPr>
            <a:normAutofit/>
          </a:bodyPr>
          <a:lstStyle/>
          <a:p>
            <a:pPr>
              <a:lnSpc>
                <a:spcPct val="150000"/>
              </a:lnSpc>
            </a:pPr>
            <a:r>
              <a:rPr lang="en-US" altLang="zh-CN">
                <a:sym typeface="+mn-ea"/>
              </a:rPr>
              <a:t> </a:t>
            </a:r>
            <a:r>
              <a:rPr lang="zh-CN" altLang="en-US">
                <a:sym typeface="+mn-ea"/>
              </a:rPr>
              <a:t>在进行确定缺省值范围的时候，对每个字段都计算其缺失比例，然后按照缺失比例和字段重要性分别指定不同的策略。</a:t>
            </a:r>
            <a:endParaRPr lang="zh-CN" altLang="en-US"/>
          </a:p>
        </p:txBody>
      </p:sp>
      <p:pic>
        <p:nvPicPr>
          <p:cNvPr id="2" name="图片 1"/>
          <p:cNvPicPr>
            <a:picLocks noChangeAspect="1"/>
          </p:cNvPicPr>
          <p:nvPr/>
        </p:nvPicPr>
        <p:blipFill>
          <a:blip r:embed="rId1"/>
          <a:stretch>
            <a:fillRect/>
          </a:stretch>
        </p:blipFill>
        <p:spPr>
          <a:xfrm>
            <a:off x="2289810" y="2780030"/>
            <a:ext cx="6588125" cy="370014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缺省值填充</a:t>
            </a:r>
            <a:endParaRPr lang="en-US" altLang="zh-CN"/>
          </a:p>
        </p:txBody>
      </p:sp>
      <p:sp>
        <p:nvSpPr>
          <p:cNvPr id="5" name="内容占位符 4"/>
          <p:cNvSpPr>
            <a:spLocks noGrp="1"/>
          </p:cNvSpPr>
          <p:nvPr>
            <p:ph idx="13"/>
          </p:nvPr>
        </p:nvSpPr>
        <p:spPr>
          <a:xfrm>
            <a:off x="506095" y="1276985"/>
            <a:ext cx="11178540" cy="4952365"/>
          </a:xfrm>
        </p:spPr>
        <p:txBody>
          <a:bodyPr>
            <a:normAutofit/>
          </a:bodyPr>
          <a:lstStyle/>
          <a:p>
            <a:pPr>
              <a:lnSpc>
                <a:spcPct val="150000"/>
              </a:lnSpc>
            </a:pPr>
            <a:r>
              <a:rPr lang="en-US" altLang="zh-CN">
                <a:sym typeface="+mn-ea"/>
              </a:rPr>
              <a:t> </a:t>
            </a:r>
            <a:r>
              <a:rPr lang="zh-CN" altLang="en-US">
                <a:sym typeface="+mn-ea"/>
              </a:rPr>
              <a:t>在进行去除不需要的字段的时候，需要注意的是：删除操作最好不要直接操作与原始数据上，最好的是抽取部分数据进行删除字段后的模型构建，查看模型效果，如果效果不错，那么再到全量数据上进行删除字段操作。总而言之：该过程简单但是必须慎用，不过一般效果不错，删除一些丢失率高以及重要性低的数据可以降低模型的训练复杂度，同时又不会降低模型的效果。</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缺省值填充</a:t>
            </a:r>
            <a:endParaRPr lang="en-US" altLang="zh-CN"/>
          </a:p>
        </p:txBody>
      </p:sp>
      <p:sp>
        <p:nvSpPr>
          <p:cNvPr id="5" name="内容占位符 4"/>
          <p:cNvSpPr>
            <a:spLocks noGrp="1"/>
          </p:cNvSpPr>
          <p:nvPr>
            <p:ph idx="13"/>
          </p:nvPr>
        </p:nvSpPr>
        <p:spPr>
          <a:xfrm>
            <a:off x="506095" y="1276985"/>
            <a:ext cx="11178540" cy="4952365"/>
          </a:xfrm>
        </p:spPr>
        <p:txBody>
          <a:bodyPr>
            <a:normAutofit/>
          </a:bodyPr>
          <a:lstStyle/>
          <a:p>
            <a:pPr>
              <a:lnSpc>
                <a:spcPct val="150000"/>
              </a:lnSpc>
            </a:pPr>
            <a:r>
              <a:rPr lang="en-US" altLang="zh-CN">
                <a:sym typeface="+mn-ea"/>
              </a:rPr>
              <a:t> </a:t>
            </a:r>
            <a:r>
              <a:rPr lang="zh-CN" altLang="en-US">
                <a:sym typeface="+mn-ea"/>
              </a:rPr>
              <a:t>填充缺省值内容是一个比较重要的过程，也是我们常用的一种缺省值解决方案，一般采用下面几种方式进行数据的填充：</a:t>
            </a:r>
            <a:endParaRPr lang="zh-CN" altLang="en-US">
              <a:sym typeface="+mn-ea"/>
            </a:endParaRPr>
          </a:p>
          <a:p>
            <a:pPr lvl="1">
              <a:lnSpc>
                <a:spcPct val="150000"/>
              </a:lnSpc>
            </a:pPr>
            <a:r>
              <a:rPr lang="zh-CN" altLang="en-US"/>
              <a:t> 以业务知识或经验推测填充缺省值</a:t>
            </a:r>
            <a:endParaRPr lang="zh-CN" altLang="en-US"/>
          </a:p>
          <a:p>
            <a:pPr lvl="1">
              <a:lnSpc>
                <a:spcPct val="150000"/>
              </a:lnSpc>
            </a:pPr>
            <a:r>
              <a:rPr lang="zh-CN" altLang="en-US"/>
              <a:t> 以同一字段指标的计算结果</a:t>
            </a:r>
            <a:r>
              <a:rPr lang="en-US" altLang="zh-CN"/>
              <a:t>(</a:t>
            </a:r>
            <a:r>
              <a:rPr lang="zh-CN" altLang="en-US"/>
              <a:t>均值、中位数、众数等</a:t>
            </a:r>
            <a:r>
              <a:rPr lang="en-US" altLang="zh-CN"/>
              <a:t>)</a:t>
            </a:r>
            <a:r>
              <a:rPr lang="zh-CN" altLang="en-US"/>
              <a:t>填充缺省值</a:t>
            </a:r>
            <a:endParaRPr lang="zh-CN" altLang="en-US"/>
          </a:p>
          <a:p>
            <a:pPr lvl="1">
              <a:lnSpc>
                <a:spcPct val="150000"/>
              </a:lnSpc>
            </a:pPr>
            <a:r>
              <a:rPr lang="zh-CN" altLang="en-US"/>
              <a:t> 以不同字段指标的计算结果来推测性的填充缺省值，比如通过身份证号码计算年龄、通过收货地址来推测家庭住址、通过访问的</a:t>
            </a:r>
            <a:r>
              <a:rPr lang="en-US" altLang="zh-CN"/>
              <a:t>IP</a:t>
            </a:r>
            <a:r>
              <a:rPr lang="zh-CN" altLang="en-US"/>
              <a:t>地址来推测家庭</a:t>
            </a:r>
            <a:r>
              <a:rPr lang="en-US" altLang="zh-CN"/>
              <a:t>/</a:t>
            </a:r>
            <a:r>
              <a:rPr lang="zh-CN" altLang="en-US"/>
              <a:t>公司</a:t>
            </a:r>
            <a:r>
              <a:rPr lang="en-US" altLang="zh-CN"/>
              <a:t>/</a:t>
            </a:r>
            <a:r>
              <a:rPr lang="zh-CN" altLang="en-US"/>
              <a:t>学校的家庭住址等等</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sym typeface="+mn-ea"/>
              </a:rPr>
              <a:t>缺省值填充</a:t>
            </a:r>
            <a:endParaRPr lang="en-US" altLang="zh-CN"/>
          </a:p>
        </p:txBody>
      </p:sp>
      <p:sp>
        <p:nvSpPr>
          <p:cNvPr id="5" name="内容占位符 4"/>
          <p:cNvSpPr>
            <a:spLocks noGrp="1"/>
          </p:cNvSpPr>
          <p:nvPr>
            <p:ph idx="13"/>
          </p:nvPr>
        </p:nvSpPr>
        <p:spPr>
          <a:xfrm>
            <a:off x="506095" y="1276985"/>
            <a:ext cx="11178540" cy="4952365"/>
          </a:xfrm>
        </p:spPr>
        <p:txBody>
          <a:bodyPr>
            <a:normAutofit/>
          </a:bodyPr>
          <a:lstStyle/>
          <a:p>
            <a:pPr>
              <a:lnSpc>
                <a:spcPct val="150000"/>
              </a:lnSpc>
            </a:pPr>
            <a:r>
              <a:rPr lang="en-US" altLang="zh-CN"/>
              <a:t> </a:t>
            </a:r>
            <a:r>
              <a:rPr lang="zh-CN" altLang="en-US"/>
              <a:t>如果某些指标非常重要，但是缺失率有比较高，而且通过其它字段没法比较精准的计算出指标值的情况下，那么就需要和数据产生方</a:t>
            </a:r>
            <a:r>
              <a:rPr lang="en-US" altLang="zh-CN"/>
              <a:t>(</a:t>
            </a:r>
            <a:r>
              <a:rPr lang="zh-CN" altLang="en-US"/>
              <a:t>业务人员、数据收集人员等</a:t>
            </a:r>
            <a:r>
              <a:rPr lang="en-US" altLang="zh-CN"/>
              <a:t>)</a:t>
            </a:r>
            <a:r>
              <a:rPr lang="zh-CN" altLang="en-US"/>
              <a:t>沟通协商，是否可以通过其它的渠道获取相关的数据，也就是进行重新获取数据的操作。</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缺省值填充</a:t>
            </a:r>
            <a:endParaRPr lang="zh-CN" altLang="en-US"/>
          </a:p>
        </p:txBody>
      </p:sp>
      <p:sp>
        <p:nvSpPr>
          <p:cNvPr id="2" name="内容占位符 1"/>
          <p:cNvSpPr>
            <a:spLocks noGrp="1"/>
          </p:cNvSpPr>
          <p:nvPr>
            <p:ph idx="13"/>
          </p:nvPr>
        </p:nvSpPr>
        <p:spPr>
          <a:xfrm>
            <a:off x="506095" y="1014730"/>
            <a:ext cx="11178540" cy="5146675"/>
          </a:xfrm>
        </p:spPr>
        <p:txBody>
          <a:bodyPr>
            <a:normAutofit/>
          </a:bodyPr>
          <a:lstStyle/>
          <a:p>
            <a:pPr>
              <a:lnSpc>
                <a:spcPct val="150000"/>
              </a:lnSpc>
            </a:pPr>
            <a:r>
              <a:rPr lang="en-US" altLang="zh-CN"/>
              <a:t> </a:t>
            </a:r>
            <a:r>
              <a:rPr lang="zh-CN" altLang="en-US"/>
              <a:t>对于缺省的数据，在处理之前一定需要进行预处理操作，一般采用中位数、均值或者众数来进行填充，在</a:t>
            </a:r>
            <a:r>
              <a:rPr lang="en-US" altLang="zh-CN"/>
              <a:t>scikit</a:t>
            </a:r>
            <a:r>
              <a:rPr lang="zh-CN" altLang="en-US"/>
              <a:t>中主要通过</a:t>
            </a:r>
            <a:r>
              <a:rPr lang="en-US" altLang="zh-CN"/>
              <a:t>Imputer</a:t>
            </a:r>
            <a:r>
              <a:rPr lang="zh-CN" altLang="en-US"/>
              <a:t>类来实现对缺省值的填充</a:t>
            </a:r>
            <a:endParaRPr lang="zh-CN" altLang="en-US"/>
          </a:p>
        </p:txBody>
      </p:sp>
      <p:pic>
        <p:nvPicPr>
          <p:cNvPr id="4" name="图片 3"/>
          <p:cNvPicPr>
            <a:picLocks noChangeAspect="1"/>
          </p:cNvPicPr>
          <p:nvPr/>
        </p:nvPicPr>
        <p:blipFill>
          <a:blip r:embed="rId1"/>
          <a:stretch>
            <a:fillRect/>
          </a:stretch>
        </p:blipFill>
        <p:spPr>
          <a:xfrm>
            <a:off x="1341120" y="2322195"/>
            <a:ext cx="9685655" cy="1085850"/>
          </a:xfrm>
          <a:prstGeom prst="rect">
            <a:avLst/>
          </a:prstGeom>
        </p:spPr>
      </p:pic>
      <p:pic>
        <p:nvPicPr>
          <p:cNvPr id="5" name="图片 4"/>
          <p:cNvPicPr>
            <a:picLocks noChangeAspect="1"/>
          </p:cNvPicPr>
          <p:nvPr/>
        </p:nvPicPr>
        <p:blipFill>
          <a:blip r:embed="rId2"/>
          <a:stretch>
            <a:fillRect/>
          </a:stretch>
        </p:blipFill>
        <p:spPr>
          <a:xfrm>
            <a:off x="2635250" y="3408045"/>
            <a:ext cx="6920230" cy="313563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缺省值填充</a:t>
            </a:r>
            <a:endParaRPr lang="zh-CN" altLang="en-US"/>
          </a:p>
        </p:txBody>
      </p:sp>
      <p:pic>
        <p:nvPicPr>
          <p:cNvPr id="8" name="图片 7"/>
          <p:cNvPicPr>
            <a:picLocks noChangeAspect="1"/>
          </p:cNvPicPr>
          <p:nvPr/>
        </p:nvPicPr>
        <p:blipFill>
          <a:blip r:embed="rId1"/>
          <a:stretch>
            <a:fillRect/>
          </a:stretch>
        </p:blipFill>
        <p:spPr>
          <a:xfrm>
            <a:off x="247650" y="822960"/>
            <a:ext cx="6238240" cy="2837815"/>
          </a:xfrm>
          <a:prstGeom prst="rect">
            <a:avLst/>
          </a:prstGeom>
        </p:spPr>
      </p:pic>
      <p:pic>
        <p:nvPicPr>
          <p:cNvPr id="9" name="图片 8"/>
          <p:cNvPicPr>
            <a:picLocks noChangeAspect="1"/>
          </p:cNvPicPr>
          <p:nvPr/>
        </p:nvPicPr>
        <p:blipFill>
          <a:blip r:embed="rId2"/>
          <a:stretch>
            <a:fillRect/>
          </a:stretch>
        </p:blipFill>
        <p:spPr>
          <a:xfrm>
            <a:off x="6692265" y="822960"/>
            <a:ext cx="5047615" cy="1162050"/>
          </a:xfrm>
          <a:prstGeom prst="rect">
            <a:avLst/>
          </a:prstGeom>
        </p:spPr>
      </p:pic>
      <p:pic>
        <p:nvPicPr>
          <p:cNvPr id="11" name="图片 10"/>
          <p:cNvPicPr>
            <a:picLocks noChangeAspect="1"/>
          </p:cNvPicPr>
          <p:nvPr/>
        </p:nvPicPr>
        <p:blipFill>
          <a:blip r:embed="rId3"/>
          <a:stretch>
            <a:fillRect/>
          </a:stretch>
        </p:blipFill>
        <p:spPr>
          <a:xfrm>
            <a:off x="1211580" y="3661410"/>
            <a:ext cx="4514215" cy="876300"/>
          </a:xfrm>
          <a:prstGeom prst="rect">
            <a:avLst/>
          </a:prstGeom>
        </p:spPr>
      </p:pic>
      <p:pic>
        <p:nvPicPr>
          <p:cNvPr id="2" name="图片 1"/>
          <p:cNvPicPr>
            <a:picLocks noChangeAspect="1"/>
          </p:cNvPicPr>
          <p:nvPr/>
        </p:nvPicPr>
        <p:blipFill>
          <a:blip r:embed="rId4"/>
          <a:stretch>
            <a:fillRect/>
          </a:stretch>
        </p:blipFill>
        <p:spPr>
          <a:xfrm>
            <a:off x="2284095" y="4156710"/>
            <a:ext cx="3520440" cy="2451100"/>
          </a:xfrm>
          <a:prstGeom prst="rect">
            <a:avLst/>
          </a:prstGeom>
        </p:spPr>
      </p:pic>
      <p:pic>
        <p:nvPicPr>
          <p:cNvPr id="4" name="图片 3"/>
          <p:cNvPicPr>
            <a:picLocks noChangeAspect="1"/>
          </p:cNvPicPr>
          <p:nvPr/>
        </p:nvPicPr>
        <p:blipFill>
          <a:blip r:embed="rId5"/>
          <a:stretch>
            <a:fillRect/>
          </a:stretch>
        </p:blipFill>
        <p:spPr>
          <a:xfrm>
            <a:off x="6692265" y="2103755"/>
            <a:ext cx="5262880" cy="431228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哑编码</a:t>
            </a:r>
            <a:endParaRPr lang="zh-CN" altLang="en-US"/>
          </a:p>
        </p:txBody>
      </p:sp>
      <p:sp>
        <p:nvSpPr>
          <p:cNvPr id="2" name="内容占位符 1"/>
          <p:cNvSpPr>
            <a:spLocks noGrp="1"/>
          </p:cNvSpPr>
          <p:nvPr>
            <p:ph idx="13"/>
          </p:nvPr>
        </p:nvSpPr>
        <p:spPr>
          <a:xfrm>
            <a:off x="533400" y="856615"/>
            <a:ext cx="11178540" cy="5146675"/>
          </a:xfrm>
        </p:spPr>
        <p:txBody>
          <a:bodyPr>
            <a:normAutofit/>
          </a:bodyPr>
          <a:lstStyle/>
          <a:p>
            <a:pPr>
              <a:lnSpc>
                <a:spcPct val="150000"/>
              </a:lnSpc>
            </a:pPr>
            <a:r>
              <a:rPr lang="en-US" altLang="zh-CN"/>
              <a:t> </a:t>
            </a:r>
            <a:r>
              <a:rPr lang="zh-CN" altLang="en-US" sz="2400"/>
              <a:t>哑编码</a:t>
            </a:r>
            <a:r>
              <a:rPr lang="en-US" altLang="zh-CN" sz="2400"/>
              <a:t>(OneHotEncoder)</a:t>
            </a:r>
            <a:r>
              <a:rPr lang="zh-CN" altLang="en-US" sz="2400"/>
              <a:t>：对于定性的数据</a:t>
            </a:r>
            <a:r>
              <a:rPr lang="en-US" altLang="zh-CN" sz="2400"/>
              <a:t>(</a:t>
            </a:r>
            <a:r>
              <a:rPr lang="zh-CN" altLang="en-US" sz="2400"/>
              <a:t>也就是分类的数据</a:t>
            </a:r>
            <a:r>
              <a:rPr lang="en-US" altLang="zh-CN" sz="2400"/>
              <a:t>)</a:t>
            </a:r>
            <a:r>
              <a:rPr lang="zh-CN" altLang="en-US" sz="2400"/>
              <a:t>，可以采用</a:t>
            </a:r>
            <a:r>
              <a:rPr lang="en-US" altLang="zh-CN" sz="2400"/>
              <a:t>N</a:t>
            </a:r>
            <a:r>
              <a:rPr lang="zh-CN" altLang="en-US" sz="2400"/>
              <a:t>位的状态寄存器来对</a:t>
            </a:r>
            <a:r>
              <a:rPr lang="en-US" altLang="zh-CN" sz="2400"/>
              <a:t>N</a:t>
            </a:r>
            <a:r>
              <a:rPr lang="zh-CN" altLang="en-US" sz="2400"/>
              <a:t>个状态进行编码，每个状态都有一个独立的寄存器位，并且在任意状态下只有一位有效；是一种常用的将特征数字化的方式。比如有一个特征属性</a:t>
            </a:r>
            <a:r>
              <a:rPr lang="en-US" altLang="zh-CN" sz="2400"/>
              <a:t>:['male','female']</a:t>
            </a:r>
            <a:r>
              <a:rPr lang="zh-CN" altLang="en-US" sz="2400"/>
              <a:t>，那么</a:t>
            </a:r>
            <a:r>
              <a:rPr lang="en-US" altLang="zh-CN" sz="2400"/>
              <a:t>male</a:t>
            </a:r>
            <a:r>
              <a:rPr lang="zh-CN" altLang="en-US" sz="2400"/>
              <a:t>使用向量</a:t>
            </a:r>
            <a:r>
              <a:rPr lang="en-US" altLang="zh-CN" sz="2400"/>
              <a:t>[1,0]</a:t>
            </a:r>
            <a:r>
              <a:rPr lang="zh-CN" altLang="en-US" sz="2400"/>
              <a:t>表示，</a:t>
            </a:r>
            <a:r>
              <a:rPr lang="en-US" altLang="zh-CN" sz="2400"/>
              <a:t>female</a:t>
            </a:r>
            <a:r>
              <a:rPr lang="zh-CN" altLang="en-US" sz="2400"/>
              <a:t>使用</a:t>
            </a:r>
            <a:r>
              <a:rPr lang="en-US" altLang="zh-CN" sz="2400"/>
              <a:t>[0,1]</a:t>
            </a:r>
            <a:r>
              <a:rPr lang="zh-CN" altLang="en-US" sz="2400"/>
              <a:t>表示。</a:t>
            </a:r>
            <a:endParaRPr lang="zh-CN" altLang="en-US" sz="2400"/>
          </a:p>
        </p:txBody>
      </p:sp>
      <p:pic>
        <p:nvPicPr>
          <p:cNvPr id="6" name="图片 5"/>
          <p:cNvPicPr>
            <a:picLocks noChangeAspect="1"/>
          </p:cNvPicPr>
          <p:nvPr/>
        </p:nvPicPr>
        <p:blipFill>
          <a:blip r:embed="rId1"/>
          <a:stretch>
            <a:fillRect/>
          </a:stretch>
        </p:blipFill>
        <p:spPr>
          <a:xfrm>
            <a:off x="1318260" y="3373120"/>
            <a:ext cx="9638030" cy="1019175"/>
          </a:xfrm>
          <a:prstGeom prst="rect">
            <a:avLst/>
          </a:prstGeom>
        </p:spPr>
      </p:pic>
      <p:pic>
        <p:nvPicPr>
          <p:cNvPr id="7" name="图片 6"/>
          <p:cNvPicPr>
            <a:picLocks noChangeAspect="1"/>
          </p:cNvPicPr>
          <p:nvPr/>
        </p:nvPicPr>
        <p:blipFill>
          <a:blip r:embed="rId2"/>
          <a:stretch>
            <a:fillRect/>
          </a:stretch>
        </p:blipFill>
        <p:spPr>
          <a:xfrm>
            <a:off x="1294130" y="5411470"/>
            <a:ext cx="9685655" cy="1000125"/>
          </a:xfrm>
          <a:prstGeom prst="rect">
            <a:avLst/>
          </a:prstGeom>
        </p:spPr>
      </p:pic>
      <p:pic>
        <p:nvPicPr>
          <p:cNvPr id="8" name="图片 7"/>
          <p:cNvPicPr>
            <a:picLocks noChangeAspect="1"/>
          </p:cNvPicPr>
          <p:nvPr/>
        </p:nvPicPr>
        <p:blipFill>
          <a:blip r:embed="rId3"/>
          <a:stretch>
            <a:fillRect/>
          </a:stretch>
        </p:blipFill>
        <p:spPr>
          <a:xfrm>
            <a:off x="1294130" y="4392295"/>
            <a:ext cx="9647555" cy="10191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哑编码</a:t>
            </a:r>
            <a:endParaRPr lang="zh-CN" altLang="en-US"/>
          </a:p>
        </p:txBody>
      </p:sp>
      <p:pic>
        <p:nvPicPr>
          <p:cNvPr id="5" name="图片 4"/>
          <p:cNvPicPr>
            <a:picLocks noChangeAspect="1"/>
          </p:cNvPicPr>
          <p:nvPr/>
        </p:nvPicPr>
        <p:blipFill>
          <a:blip r:embed="rId1"/>
          <a:stretch>
            <a:fillRect/>
          </a:stretch>
        </p:blipFill>
        <p:spPr>
          <a:xfrm>
            <a:off x="1249680" y="1140460"/>
            <a:ext cx="7001510" cy="990600"/>
          </a:xfrm>
          <a:prstGeom prst="rect">
            <a:avLst/>
          </a:prstGeom>
        </p:spPr>
      </p:pic>
      <p:pic>
        <p:nvPicPr>
          <p:cNvPr id="11" name="图片 10"/>
          <p:cNvPicPr>
            <a:picLocks noChangeAspect="1"/>
          </p:cNvPicPr>
          <p:nvPr/>
        </p:nvPicPr>
        <p:blipFill>
          <a:blip r:embed="rId2"/>
          <a:stretch>
            <a:fillRect/>
          </a:stretch>
        </p:blipFill>
        <p:spPr>
          <a:xfrm>
            <a:off x="5683250" y="4602480"/>
            <a:ext cx="4218940" cy="1323975"/>
          </a:xfrm>
          <a:prstGeom prst="rect">
            <a:avLst/>
          </a:prstGeom>
        </p:spPr>
      </p:pic>
      <p:pic>
        <p:nvPicPr>
          <p:cNvPr id="2" name="图片 1"/>
          <p:cNvPicPr>
            <a:picLocks noChangeAspect="1"/>
          </p:cNvPicPr>
          <p:nvPr/>
        </p:nvPicPr>
        <p:blipFill>
          <a:blip r:embed="rId3"/>
          <a:stretch>
            <a:fillRect/>
          </a:stretch>
        </p:blipFill>
        <p:spPr>
          <a:xfrm>
            <a:off x="939165" y="2621280"/>
            <a:ext cx="4348480" cy="1908810"/>
          </a:xfrm>
          <a:prstGeom prst="rect">
            <a:avLst/>
          </a:prstGeom>
        </p:spPr>
      </p:pic>
      <p:pic>
        <p:nvPicPr>
          <p:cNvPr id="4" name="图片 3"/>
          <p:cNvPicPr>
            <a:picLocks noChangeAspect="1"/>
          </p:cNvPicPr>
          <p:nvPr/>
        </p:nvPicPr>
        <p:blipFill>
          <a:blip r:embed="rId4"/>
          <a:stretch>
            <a:fillRect/>
          </a:stretch>
        </p:blipFill>
        <p:spPr>
          <a:xfrm>
            <a:off x="5683250" y="2286000"/>
            <a:ext cx="4491355" cy="21609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二值化</a:t>
            </a:r>
            <a:r>
              <a:rPr lang="en-US" altLang="zh-CN"/>
              <a:t>/</a:t>
            </a:r>
            <a:r>
              <a:rPr lang="zh-CN" altLang="en-US"/>
              <a:t>连续数据区间化</a:t>
            </a:r>
            <a:endParaRPr lang="zh-CN" altLang="en-US"/>
          </a:p>
        </p:txBody>
      </p:sp>
      <p:sp>
        <p:nvSpPr>
          <p:cNvPr id="2" name="内容占位符 1"/>
          <p:cNvSpPr>
            <a:spLocks noGrp="1"/>
          </p:cNvSpPr>
          <p:nvPr>
            <p:ph idx="13"/>
          </p:nvPr>
        </p:nvSpPr>
        <p:spPr>
          <a:xfrm>
            <a:off x="533400" y="1129665"/>
            <a:ext cx="11178540" cy="4873625"/>
          </a:xfrm>
        </p:spPr>
        <p:txBody>
          <a:bodyPr>
            <a:normAutofit/>
          </a:bodyPr>
          <a:lstStyle/>
          <a:p>
            <a:pPr>
              <a:lnSpc>
                <a:spcPct val="150000"/>
              </a:lnSpc>
            </a:pPr>
            <a:r>
              <a:rPr lang="en-US" altLang="zh-CN"/>
              <a:t> </a:t>
            </a:r>
            <a:r>
              <a:rPr lang="zh-CN" altLang="en-US"/>
              <a:t>二值化</a:t>
            </a:r>
            <a:r>
              <a:rPr lang="en-US" altLang="zh-CN"/>
              <a:t>(Binarizer)</a:t>
            </a:r>
            <a:r>
              <a:rPr lang="zh-CN" altLang="en-US"/>
              <a:t>：对于定量的数据（特征取值连续）根据给定的阈值，将其进行转换，如果大于阈值，那么赋值为</a:t>
            </a:r>
            <a:r>
              <a:rPr lang="en-US" altLang="zh-CN"/>
              <a:t>1</a:t>
            </a:r>
            <a:r>
              <a:rPr lang="zh-CN" altLang="en-US"/>
              <a:t>；否则赋值为</a:t>
            </a:r>
            <a:r>
              <a:rPr lang="en-US" altLang="zh-CN"/>
              <a:t>0</a:t>
            </a:r>
            <a:endParaRPr lang="en-US" altLang="zh-CN"/>
          </a:p>
        </p:txBody>
      </p:sp>
      <p:pic>
        <p:nvPicPr>
          <p:cNvPr id="4" name="图片 3"/>
          <p:cNvPicPr>
            <a:picLocks noChangeAspect="1"/>
          </p:cNvPicPr>
          <p:nvPr/>
        </p:nvPicPr>
        <p:blipFill>
          <a:blip r:embed="rId1"/>
          <a:stretch>
            <a:fillRect/>
          </a:stretch>
        </p:blipFill>
        <p:spPr>
          <a:xfrm>
            <a:off x="1055370" y="2794635"/>
            <a:ext cx="9647555" cy="762000"/>
          </a:xfrm>
          <a:prstGeom prst="rect">
            <a:avLst/>
          </a:prstGeom>
        </p:spPr>
      </p:pic>
      <p:pic>
        <p:nvPicPr>
          <p:cNvPr id="5" name="图片 4"/>
          <p:cNvPicPr>
            <a:picLocks noChangeAspect="1"/>
          </p:cNvPicPr>
          <p:nvPr/>
        </p:nvPicPr>
        <p:blipFill>
          <a:blip r:embed="rId2"/>
          <a:stretch>
            <a:fillRect/>
          </a:stretch>
        </p:blipFill>
        <p:spPr>
          <a:xfrm>
            <a:off x="1055370" y="3644900"/>
            <a:ext cx="4744085" cy="2359025"/>
          </a:xfrm>
          <a:prstGeom prst="rect">
            <a:avLst/>
          </a:prstGeom>
        </p:spPr>
      </p:pic>
      <p:pic>
        <p:nvPicPr>
          <p:cNvPr id="9" name="图片 8"/>
          <p:cNvPicPr>
            <a:picLocks noChangeAspect="1"/>
          </p:cNvPicPr>
          <p:nvPr/>
        </p:nvPicPr>
        <p:blipFill>
          <a:blip r:embed="rId3"/>
          <a:stretch>
            <a:fillRect/>
          </a:stretch>
        </p:blipFill>
        <p:spPr>
          <a:xfrm>
            <a:off x="6082665" y="3644900"/>
            <a:ext cx="4339590" cy="235966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标准化（</a:t>
            </a:r>
            <a:r>
              <a:rPr lang="en-US" altLang="zh-CN"/>
              <a:t>z-score</a:t>
            </a:r>
            <a:r>
              <a:rPr lang="zh-CN" altLang="en-US"/>
              <a:t>）</a:t>
            </a:r>
            <a:endParaRPr lang="zh-CN" altLang="en-US"/>
          </a:p>
        </p:txBody>
      </p:sp>
      <p:sp>
        <p:nvSpPr>
          <p:cNvPr id="2" name="内容占位符 1"/>
          <p:cNvSpPr>
            <a:spLocks noGrp="1"/>
          </p:cNvSpPr>
          <p:nvPr>
            <p:ph idx="13"/>
          </p:nvPr>
        </p:nvSpPr>
        <p:spPr>
          <a:xfrm>
            <a:off x="506095" y="1014730"/>
            <a:ext cx="11178540" cy="4873625"/>
          </a:xfrm>
        </p:spPr>
        <p:txBody>
          <a:bodyPr>
            <a:normAutofit/>
          </a:bodyPr>
          <a:lstStyle/>
          <a:p>
            <a:pPr>
              <a:lnSpc>
                <a:spcPct val="150000"/>
              </a:lnSpc>
            </a:pPr>
            <a:r>
              <a:rPr lang="en-US" altLang="zh-CN"/>
              <a:t> </a:t>
            </a:r>
            <a:r>
              <a:rPr lang="zh-CN" altLang="en-US"/>
              <a:t>标准化：基于特征属性的数据</a:t>
            </a:r>
            <a:r>
              <a:rPr lang="en-US" altLang="zh-CN"/>
              <a:t>(</a:t>
            </a:r>
            <a:r>
              <a:rPr lang="zh-CN" altLang="en-US"/>
              <a:t>也就是特征矩阵的列</a:t>
            </a:r>
            <a:r>
              <a:rPr lang="en-US" altLang="zh-CN"/>
              <a:t>)</a:t>
            </a:r>
            <a:r>
              <a:rPr lang="zh-CN" altLang="en-US"/>
              <a:t>，获取均值和方差，然后将特征值转换至服从标准正态分布。计算公式如下：</a:t>
            </a:r>
            <a:endParaRPr lang="zh-CN" altLang="en-US"/>
          </a:p>
        </p:txBody>
      </p:sp>
      <p:graphicFrame>
        <p:nvGraphicFramePr>
          <p:cNvPr id="6" name="对象 5">
            <a:hlinkClick r:id="" action="ppaction://ole?verb=0"/>
          </p:cNvPr>
          <p:cNvGraphicFramePr>
            <a:graphicFrameLocks noChangeAspect="1"/>
          </p:cNvGraphicFramePr>
          <p:nvPr/>
        </p:nvGraphicFramePr>
        <p:xfrm>
          <a:off x="4545330" y="2213610"/>
          <a:ext cx="1816100" cy="1074420"/>
        </p:xfrm>
        <a:graphic>
          <a:graphicData uri="http://schemas.openxmlformats.org/presentationml/2006/ole">
            <mc:AlternateContent xmlns:mc="http://schemas.openxmlformats.org/markup-compatibility/2006">
              <mc:Choice xmlns:v="urn:schemas-microsoft-com:vml" Requires="v">
                <p:oleObj spid="_x0000_s3081" name="" r:id="rId1" imgW="685800" imgH="405765" progId="Equation.KSEE3">
                  <p:embed/>
                </p:oleObj>
              </mc:Choice>
              <mc:Fallback>
                <p:oleObj name="" r:id="rId1" imgW="685800" imgH="405765" progId="Equation.KSEE3">
                  <p:embed/>
                  <p:pic>
                    <p:nvPicPr>
                      <p:cNvPr id="0" name="图片 1024"/>
                      <p:cNvPicPr/>
                      <p:nvPr/>
                    </p:nvPicPr>
                    <p:blipFill>
                      <a:blip r:embed="rId2"/>
                      <a:stretch>
                        <a:fillRect/>
                      </a:stretch>
                    </p:blipFill>
                    <p:spPr>
                      <a:xfrm>
                        <a:off x="4545330" y="2213610"/>
                        <a:ext cx="1816100" cy="1074420"/>
                      </a:xfrm>
                      <a:prstGeom prst="rect">
                        <a:avLst/>
                      </a:prstGeom>
                    </p:spPr>
                  </p:pic>
                </p:oleObj>
              </mc:Fallback>
            </mc:AlternateContent>
          </a:graphicData>
        </a:graphic>
      </p:graphicFrame>
      <p:pic>
        <p:nvPicPr>
          <p:cNvPr id="7" name="图片 6"/>
          <p:cNvPicPr>
            <a:picLocks noChangeAspect="1"/>
          </p:cNvPicPr>
          <p:nvPr/>
        </p:nvPicPr>
        <p:blipFill>
          <a:blip r:embed="rId3"/>
          <a:stretch>
            <a:fillRect/>
          </a:stretch>
        </p:blipFill>
        <p:spPr>
          <a:xfrm>
            <a:off x="960120" y="3288030"/>
            <a:ext cx="9685655" cy="1181100"/>
          </a:xfrm>
          <a:prstGeom prst="rect">
            <a:avLst/>
          </a:prstGeom>
        </p:spPr>
      </p:pic>
      <p:pic>
        <p:nvPicPr>
          <p:cNvPr id="8" name="图片 7"/>
          <p:cNvPicPr>
            <a:picLocks noChangeAspect="1"/>
          </p:cNvPicPr>
          <p:nvPr/>
        </p:nvPicPr>
        <p:blipFill>
          <a:blip r:embed="rId4"/>
          <a:stretch>
            <a:fillRect/>
          </a:stretch>
        </p:blipFill>
        <p:spPr>
          <a:xfrm>
            <a:off x="104140" y="4554855"/>
            <a:ext cx="3523615" cy="1990725"/>
          </a:xfrm>
          <a:prstGeom prst="rect">
            <a:avLst/>
          </a:prstGeom>
        </p:spPr>
      </p:pic>
      <p:pic>
        <p:nvPicPr>
          <p:cNvPr id="4" name="图片 3"/>
          <p:cNvPicPr>
            <a:picLocks noChangeAspect="1"/>
          </p:cNvPicPr>
          <p:nvPr/>
        </p:nvPicPr>
        <p:blipFill>
          <a:blip r:embed="rId5"/>
          <a:stretch>
            <a:fillRect/>
          </a:stretch>
        </p:blipFill>
        <p:spPr>
          <a:xfrm>
            <a:off x="3745230" y="4469130"/>
            <a:ext cx="4115435" cy="2135505"/>
          </a:xfrm>
          <a:prstGeom prst="rect">
            <a:avLst/>
          </a:prstGeom>
        </p:spPr>
      </p:pic>
      <p:pic>
        <p:nvPicPr>
          <p:cNvPr id="5" name="图片 4"/>
          <p:cNvPicPr>
            <a:picLocks noChangeAspect="1"/>
          </p:cNvPicPr>
          <p:nvPr/>
        </p:nvPicPr>
        <p:blipFill>
          <a:blip r:embed="rId6"/>
          <a:stretch>
            <a:fillRect/>
          </a:stretch>
        </p:blipFill>
        <p:spPr>
          <a:xfrm>
            <a:off x="8058785" y="4784725"/>
            <a:ext cx="3961765" cy="15316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014095"/>
            <a:ext cx="11178540" cy="5251450"/>
          </a:xfrm>
        </p:spPr>
        <p:txBody>
          <a:bodyPr>
            <a:normAutofit lnSpcReduction="10000"/>
          </a:bodyPr>
          <a:p>
            <a:r>
              <a:rPr lang="en-US" altLang="zh-CN"/>
              <a:t> </a:t>
            </a:r>
            <a:r>
              <a:rPr lang="zh-CN" altLang="en-US"/>
              <a:t>所有一切为了</a:t>
            </a:r>
            <a:r>
              <a:rPr lang="zh-CN" altLang="en-US" b="1">
                <a:solidFill>
                  <a:srgbClr val="FF0000"/>
                </a:solidFill>
              </a:rPr>
              <a:t>让模型效果变的更好</a:t>
            </a:r>
            <a:r>
              <a:rPr lang="zh-CN" altLang="en-US"/>
              <a:t>的数据处理方式都可以认为属于特征工程这个范畴中的一个操作；</a:t>
            </a:r>
            <a:endParaRPr lang="zh-CN" altLang="en-US"/>
          </a:p>
          <a:p>
            <a:r>
              <a:rPr lang="en-US" altLang="zh-CN"/>
              <a:t> </a:t>
            </a:r>
            <a:r>
              <a:rPr lang="zh-CN" altLang="en-US"/>
              <a:t>至于需求做不做这个特征工程，需要我们在开发过程中不但的进行尝试。</a:t>
            </a:r>
            <a:endParaRPr lang="zh-CN" altLang="en-US"/>
          </a:p>
          <a:p>
            <a:r>
              <a:rPr lang="zh-CN" altLang="en-US"/>
              <a:t> 常规的特征工程需要处理的内容：</a:t>
            </a:r>
            <a:endParaRPr lang="zh-CN" altLang="en-US"/>
          </a:p>
          <a:p>
            <a:pPr lvl="1"/>
            <a:r>
              <a:rPr lang="en-US" altLang="zh-CN"/>
              <a:t> </a:t>
            </a:r>
            <a:r>
              <a:rPr lang="zh-CN" altLang="en-US"/>
              <a:t>异常数据的处理</a:t>
            </a:r>
            <a:endParaRPr lang="zh-CN" altLang="en-US"/>
          </a:p>
          <a:p>
            <a:pPr lvl="1"/>
            <a:r>
              <a:rPr lang="zh-CN" altLang="en-US"/>
              <a:t> 数据不平衡处理</a:t>
            </a:r>
            <a:endParaRPr lang="zh-CN" altLang="en-US"/>
          </a:p>
          <a:p>
            <a:pPr lvl="1"/>
            <a:r>
              <a:rPr lang="zh-CN" altLang="en-US"/>
              <a:t> 文本处理：词袋法、</a:t>
            </a:r>
            <a:r>
              <a:rPr lang="en-US" altLang="zh-CN"/>
              <a:t>TF-IDF</a:t>
            </a:r>
            <a:endParaRPr lang="en-US" altLang="zh-CN"/>
          </a:p>
          <a:p>
            <a:pPr lvl="1"/>
            <a:r>
              <a:rPr lang="en-US" altLang="zh-CN"/>
              <a:t> </a:t>
            </a:r>
            <a:r>
              <a:rPr lang="zh-CN" altLang="en-US"/>
              <a:t>多项式扩展、哑编码、标准化、归一化、区间缩放法、</a:t>
            </a:r>
            <a:r>
              <a:rPr lang="en-US" altLang="zh-CN"/>
              <a:t>PCA</a:t>
            </a:r>
            <a:r>
              <a:rPr lang="zh-CN" altLang="en-US"/>
              <a:t>、特征选择</a:t>
            </a:r>
            <a:r>
              <a:rPr lang="en-US" altLang="zh-CN"/>
              <a:t>......</a:t>
            </a:r>
            <a:endParaRPr lang="en-US" altLang="zh-CN"/>
          </a:p>
          <a:p>
            <a:pPr lvl="1"/>
            <a:r>
              <a:rPr lang="en-US" altLang="zh-CN"/>
              <a:t> </a:t>
            </a:r>
            <a:r>
              <a:rPr lang="zh-CN" altLang="en-US"/>
              <a:t>将均值、方差等信息作为特征属性，对特征属性进行对数转换、指数转换</a:t>
            </a:r>
            <a:r>
              <a:rPr lang="en-US" altLang="zh-CN"/>
              <a:t>......</a:t>
            </a:r>
            <a:endParaRPr lang="en-US" altLang="zh-CN"/>
          </a:p>
        </p:txBody>
      </p:sp>
      <p:sp>
        <p:nvSpPr>
          <p:cNvPr id="4" name="标题 3"/>
          <p:cNvSpPr>
            <a:spLocks noGrp="1"/>
          </p:cNvSpPr>
          <p:nvPr>
            <p:ph type="title"/>
          </p:nvPr>
        </p:nvSpPr>
        <p:spPr/>
        <p:txBody>
          <a:bodyPr/>
          <a:p>
            <a:r>
              <a:rPr lang="zh-CN" altLang="en-US"/>
              <a:t>特征工程做一个总结</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区间缩放法</a:t>
            </a:r>
            <a:endParaRPr lang="zh-CN" altLang="en-US"/>
          </a:p>
        </p:txBody>
      </p:sp>
      <p:sp>
        <p:nvSpPr>
          <p:cNvPr id="2" name="内容占位符 1"/>
          <p:cNvSpPr>
            <a:spLocks noGrp="1"/>
          </p:cNvSpPr>
          <p:nvPr>
            <p:ph idx="13"/>
          </p:nvPr>
        </p:nvSpPr>
        <p:spPr>
          <a:xfrm>
            <a:off x="506095" y="1014730"/>
            <a:ext cx="11178540" cy="4873625"/>
          </a:xfrm>
        </p:spPr>
        <p:txBody>
          <a:bodyPr>
            <a:normAutofit/>
          </a:bodyPr>
          <a:lstStyle/>
          <a:p>
            <a:pPr>
              <a:lnSpc>
                <a:spcPct val="150000"/>
              </a:lnSpc>
            </a:pPr>
            <a:r>
              <a:rPr lang="en-US" altLang="zh-CN"/>
              <a:t> </a:t>
            </a:r>
            <a:r>
              <a:rPr lang="zh-CN" altLang="en-US"/>
              <a:t>区间缩放法：是指按照数据</a:t>
            </a:r>
            <a:r>
              <a:rPr lang="en-US" altLang="zh-CN"/>
              <a:t>(</a:t>
            </a:r>
            <a:r>
              <a:rPr lang="zh-CN" altLang="en-US"/>
              <a:t>特征属性，也就是列</a:t>
            </a:r>
            <a:r>
              <a:rPr lang="en-US" altLang="zh-CN"/>
              <a:t>)</a:t>
            </a:r>
            <a:r>
              <a:rPr lang="zh-CN" altLang="en-US"/>
              <a:t>的取值范围特性对数据进行缩放操作，将数据缩放到给定区间上，常用的计算方式如下</a:t>
            </a:r>
            <a:r>
              <a:rPr lang="en-US" altLang="zh-CN"/>
              <a:t>:</a:t>
            </a:r>
            <a:endParaRPr lang="en-US" altLang="zh-CN"/>
          </a:p>
        </p:txBody>
      </p:sp>
      <p:graphicFrame>
        <p:nvGraphicFramePr>
          <p:cNvPr id="4" name="对象 3">
            <a:hlinkClick r:id="" action="ppaction://ole?verb=0"/>
          </p:cNvPr>
          <p:cNvGraphicFramePr>
            <a:graphicFrameLocks noChangeAspect="1"/>
          </p:cNvGraphicFramePr>
          <p:nvPr/>
        </p:nvGraphicFramePr>
        <p:xfrm>
          <a:off x="290830" y="2317750"/>
          <a:ext cx="4417695" cy="1053465"/>
        </p:xfrm>
        <a:graphic>
          <a:graphicData uri="http://schemas.openxmlformats.org/presentationml/2006/ole">
            <mc:AlternateContent xmlns:mc="http://schemas.openxmlformats.org/markup-compatibility/2006">
              <mc:Choice xmlns:v="urn:schemas-microsoft-com:vml" Requires="v">
                <p:oleObj spid="_x0000_s4113" name="" r:id="rId1" imgW="1651000" imgH="393700" progId="Equation.KSEE3">
                  <p:embed/>
                </p:oleObj>
              </mc:Choice>
              <mc:Fallback>
                <p:oleObj name="" r:id="rId1" imgW="1651000" imgH="393700" progId="Equation.KSEE3">
                  <p:embed/>
                  <p:pic>
                    <p:nvPicPr>
                      <p:cNvPr id="0" name="图片 2048"/>
                      <p:cNvPicPr/>
                      <p:nvPr/>
                    </p:nvPicPr>
                    <p:blipFill>
                      <a:blip r:embed="rId2"/>
                      <a:stretch>
                        <a:fillRect/>
                      </a:stretch>
                    </p:blipFill>
                    <p:spPr>
                      <a:xfrm>
                        <a:off x="290830" y="2317750"/>
                        <a:ext cx="4417695" cy="105346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5129530" y="2555558"/>
          <a:ext cx="6729095" cy="577850"/>
        </p:xfrm>
        <a:graphic>
          <a:graphicData uri="http://schemas.openxmlformats.org/presentationml/2006/ole">
            <mc:AlternateContent xmlns:mc="http://schemas.openxmlformats.org/markup-compatibility/2006">
              <mc:Choice xmlns:v="urn:schemas-microsoft-com:vml" Requires="v">
                <p:oleObj spid="_x0000_s4114" name="" r:id="rId3" imgW="2514600" imgH="215900" progId="Equation.KSEE3">
                  <p:embed/>
                </p:oleObj>
              </mc:Choice>
              <mc:Fallback>
                <p:oleObj name="" r:id="rId3" imgW="2514600" imgH="215900" progId="Equation.KSEE3">
                  <p:embed/>
                  <p:pic>
                    <p:nvPicPr>
                      <p:cNvPr id="0" name="图片 2048"/>
                      <p:cNvPicPr/>
                      <p:nvPr/>
                    </p:nvPicPr>
                    <p:blipFill>
                      <a:blip r:embed="rId4"/>
                      <a:stretch>
                        <a:fillRect/>
                      </a:stretch>
                    </p:blipFill>
                    <p:spPr>
                      <a:xfrm>
                        <a:off x="5129530" y="2555558"/>
                        <a:ext cx="6729095" cy="577850"/>
                      </a:xfrm>
                      <a:prstGeom prst="rect">
                        <a:avLst/>
                      </a:prstGeom>
                    </p:spPr>
                  </p:pic>
                </p:oleObj>
              </mc:Fallback>
            </mc:AlternateContent>
          </a:graphicData>
        </a:graphic>
      </p:graphicFrame>
      <p:pic>
        <p:nvPicPr>
          <p:cNvPr id="9" name="图片 8"/>
          <p:cNvPicPr>
            <a:picLocks noChangeAspect="1"/>
          </p:cNvPicPr>
          <p:nvPr/>
        </p:nvPicPr>
        <p:blipFill>
          <a:blip r:embed="rId5"/>
          <a:stretch>
            <a:fillRect/>
          </a:stretch>
        </p:blipFill>
        <p:spPr>
          <a:xfrm>
            <a:off x="1271905" y="3371215"/>
            <a:ext cx="9647555" cy="771525"/>
          </a:xfrm>
          <a:prstGeom prst="rect">
            <a:avLst/>
          </a:prstGeom>
        </p:spPr>
      </p:pic>
      <p:pic>
        <p:nvPicPr>
          <p:cNvPr id="12" name="图片 11"/>
          <p:cNvPicPr>
            <a:picLocks noChangeAspect="1"/>
          </p:cNvPicPr>
          <p:nvPr/>
        </p:nvPicPr>
        <p:blipFill>
          <a:blip r:embed="rId6"/>
          <a:stretch>
            <a:fillRect/>
          </a:stretch>
        </p:blipFill>
        <p:spPr>
          <a:xfrm>
            <a:off x="59690" y="4345940"/>
            <a:ext cx="4458335" cy="2124075"/>
          </a:xfrm>
          <a:prstGeom prst="rect">
            <a:avLst/>
          </a:prstGeom>
        </p:spPr>
      </p:pic>
      <p:pic>
        <p:nvPicPr>
          <p:cNvPr id="6" name="图片 5"/>
          <p:cNvPicPr>
            <a:picLocks noChangeAspect="1"/>
          </p:cNvPicPr>
          <p:nvPr/>
        </p:nvPicPr>
        <p:blipFill>
          <a:blip r:embed="rId7"/>
          <a:stretch>
            <a:fillRect/>
          </a:stretch>
        </p:blipFill>
        <p:spPr>
          <a:xfrm>
            <a:off x="4708525" y="4387215"/>
            <a:ext cx="3148965" cy="2041525"/>
          </a:xfrm>
          <a:prstGeom prst="rect">
            <a:avLst/>
          </a:prstGeom>
        </p:spPr>
      </p:pic>
      <p:pic>
        <p:nvPicPr>
          <p:cNvPr id="7" name="图片 6"/>
          <p:cNvPicPr>
            <a:picLocks noChangeAspect="1"/>
          </p:cNvPicPr>
          <p:nvPr/>
        </p:nvPicPr>
        <p:blipFill>
          <a:blip r:embed="rId8"/>
          <a:stretch>
            <a:fillRect/>
          </a:stretch>
        </p:blipFill>
        <p:spPr>
          <a:xfrm>
            <a:off x="8159115" y="5027295"/>
            <a:ext cx="3525520" cy="100520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正则化</a:t>
            </a:r>
            <a:endParaRPr lang="zh-CN" altLang="en-US"/>
          </a:p>
        </p:txBody>
      </p:sp>
      <p:sp>
        <p:nvSpPr>
          <p:cNvPr id="2" name="内容占位符 1"/>
          <p:cNvSpPr>
            <a:spLocks noGrp="1"/>
          </p:cNvSpPr>
          <p:nvPr>
            <p:ph idx="13"/>
          </p:nvPr>
        </p:nvSpPr>
        <p:spPr>
          <a:xfrm>
            <a:off x="506095" y="1014730"/>
            <a:ext cx="11178540" cy="4873625"/>
          </a:xfrm>
        </p:spPr>
        <p:txBody>
          <a:bodyPr>
            <a:normAutofit/>
          </a:bodyPr>
          <a:lstStyle/>
          <a:p>
            <a:pPr>
              <a:lnSpc>
                <a:spcPct val="150000"/>
              </a:lnSpc>
            </a:pPr>
            <a:r>
              <a:rPr lang="en-US" altLang="zh-CN"/>
              <a:t> </a:t>
            </a:r>
            <a:r>
              <a:rPr lang="zh-CN" altLang="en-US"/>
              <a:t>正则化：和标准化不同，正则化是基于矩阵的行进行数据处理，其目的是将矩阵的行均转换为</a:t>
            </a:r>
            <a:r>
              <a:rPr lang="en-US" altLang="zh-CN"/>
              <a:t>“</a:t>
            </a:r>
            <a:r>
              <a:rPr lang="zh-CN" altLang="en-US">
                <a:sym typeface="+mn-ea"/>
              </a:rPr>
              <a:t>单位向量</a:t>
            </a:r>
            <a:r>
              <a:rPr lang="en-US" altLang="zh-CN"/>
              <a:t>”</a:t>
            </a:r>
            <a:r>
              <a:rPr lang="zh-CN" altLang="en-US"/>
              <a:t>，</a:t>
            </a:r>
            <a:r>
              <a:rPr lang="en-US" altLang="zh-CN"/>
              <a:t>l2</a:t>
            </a:r>
            <a:r>
              <a:rPr lang="zh-CN" altLang="en-US"/>
              <a:t>规则转换公式如下：</a:t>
            </a:r>
            <a:endParaRPr lang="zh-CN" altLang="en-US"/>
          </a:p>
        </p:txBody>
      </p:sp>
      <p:graphicFrame>
        <p:nvGraphicFramePr>
          <p:cNvPr id="7" name="对象 6">
            <a:hlinkClick r:id="" action="ppaction://ole?verb=0"/>
          </p:cNvPr>
          <p:cNvGraphicFramePr>
            <a:graphicFrameLocks noChangeAspect="1"/>
          </p:cNvGraphicFramePr>
          <p:nvPr/>
        </p:nvGraphicFramePr>
        <p:xfrm>
          <a:off x="410845" y="2289810"/>
          <a:ext cx="2176145" cy="1567815"/>
        </p:xfrm>
        <a:graphic>
          <a:graphicData uri="http://schemas.openxmlformats.org/presentationml/2006/ole">
            <mc:AlternateContent xmlns:mc="http://schemas.openxmlformats.org/markup-compatibility/2006">
              <mc:Choice xmlns:v="urn:schemas-microsoft-com:vml" Requires="v">
                <p:oleObj spid="_x0000_s5129" name="" r:id="rId1" imgW="952500" imgH="685800" progId="Equation.KSEE3">
                  <p:embed/>
                </p:oleObj>
              </mc:Choice>
              <mc:Fallback>
                <p:oleObj name="" r:id="rId1" imgW="952500" imgH="685800" progId="Equation.KSEE3">
                  <p:embed/>
                  <p:pic>
                    <p:nvPicPr>
                      <p:cNvPr id="0" name="图片 3072"/>
                      <p:cNvPicPr/>
                      <p:nvPr/>
                    </p:nvPicPr>
                    <p:blipFill>
                      <a:blip r:embed="rId2"/>
                      <a:stretch>
                        <a:fillRect/>
                      </a:stretch>
                    </p:blipFill>
                    <p:spPr>
                      <a:xfrm>
                        <a:off x="410845" y="2289810"/>
                        <a:ext cx="2176145" cy="1567815"/>
                      </a:xfrm>
                      <a:prstGeom prst="rect">
                        <a:avLst/>
                      </a:prstGeom>
                    </p:spPr>
                  </p:pic>
                </p:oleObj>
              </mc:Fallback>
            </mc:AlternateContent>
          </a:graphicData>
        </a:graphic>
      </p:graphicFrame>
      <p:pic>
        <p:nvPicPr>
          <p:cNvPr id="8" name="图片 7"/>
          <p:cNvPicPr>
            <a:picLocks noChangeAspect="1"/>
          </p:cNvPicPr>
          <p:nvPr/>
        </p:nvPicPr>
        <p:blipFill>
          <a:blip r:embed="rId3"/>
          <a:stretch>
            <a:fillRect/>
          </a:stretch>
        </p:blipFill>
        <p:spPr>
          <a:xfrm>
            <a:off x="2685415" y="2678430"/>
            <a:ext cx="8999220" cy="790575"/>
          </a:xfrm>
          <a:prstGeom prst="rect">
            <a:avLst/>
          </a:prstGeom>
        </p:spPr>
      </p:pic>
      <p:pic>
        <p:nvPicPr>
          <p:cNvPr id="10" name="图片 9"/>
          <p:cNvPicPr>
            <a:picLocks noChangeAspect="1"/>
          </p:cNvPicPr>
          <p:nvPr/>
        </p:nvPicPr>
        <p:blipFill>
          <a:blip r:embed="rId4"/>
          <a:stretch>
            <a:fillRect/>
          </a:stretch>
        </p:blipFill>
        <p:spPr>
          <a:xfrm>
            <a:off x="1558290" y="4025265"/>
            <a:ext cx="4420235" cy="2336800"/>
          </a:xfrm>
          <a:prstGeom prst="rect">
            <a:avLst/>
          </a:prstGeom>
        </p:spPr>
      </p:pic>
      <p:pic>
        <p:nvPicPr>
          <p:cNvPr id="4" name="图片 3"/>
          <p:cNvPicPr>
            <a:picLocks noChangeAspect="1"/>
          </p:cNvPicPr>
          <p:nvPr/>
        </p:nvPicPr>
        <p:blipFill>
          <a:blip r:embed="rId5"/>
          <a:stretch>
            <a:fillRect/>
          </a:stretch>
        </p:blipFill>
        <p:spPr>
          <a:xfrm>
            <a:off x="6427470" y="3469005"/>
            <a:ext cx="2887345" cy="31578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071245"/>
            <a:ext cx="11178540" cy="5194300"/>
          </a:xfrm>
        </p:spPr>
        <p:txBody>
          <a:bodyPr/>
          <a:p>
            <a:r>
              <a:rPr lang="en-US" altLang="zh-CN" sz="2200"/>
              <a:t> </a:t>
            </a:r>
            <a:r>
              <a:rPr lang="zh-CN" altLang="en-US" sz="2200"/>
              <a:t>标准化的目的是为了降低不同特征的不同范围的取值对于模型训练的影响；比如对于同一个特征，不同的样本的取值可能会相差的非常大，那么这个时候一些异常小或者异常大的数据可能会误导模型的正确率；另外如果数据在不同特征上的取值范围相差很大，那么也有可能导致最终训练出来的模型偏向于取值范围大的特征，特别是在使用梯度下降求解的算法中；通过改变数据的分布特征，具有以下两个好处：</a:t>
            </a:r>
            <a:r>
              <a:rPr lang="en-US" altLang="zh-CN" sz="2200"/>
              <a:t>1. </a:t>
            </a:r>
            <a:r>
              <a:rPr lang="zh-CN" altLang="en-US" sz="2200"/>
              <a:t>提高迭代求解的收敛速度；</a:t>
            </a:r>
            <a:r>
              <a:rPr lang="en-US" altLang="zh-CN" sz="2200"/>
              <a:t>2. </a:t>
            </a:r>
            <a:r>
              <a:rPr lang="zh-CN" altLang="en-US" sz="2200"/>
              <a:t>提高迭代求解的精度。</a:t>
            </a:r>
            <a:endParaRPr lang="zh-CN" altLang="en-US" sz="2200"/>
          </a:p>
        </p:txBody>
      </p:sp>
      <p:sp>
        <p:nvSpPr>
          <p:cNvPr id="4" name="标题 3"/>
          <p:cNvSpPr>
            <a:spLocks noGrp="1"/>
          </p:cNvSpPr>
          <p:nvPr>
            <p:ph type="title"/>
          </p:nvPr>
        </p:nvSpPr>
        <p:spPr/>
        <p:txBody>
          <a:bodyPr/>
          <a:p>
            <a:r>
              <a:rPr lang="zh-CN" altLang="en-US"/>
              <a:t>标准化、区间缩放法</a:t>
            </a:r>
            <a:r>
              <a:rPr lang="en-US" altLang="zh-CN"/>
              <a:t>(</a:t>
            </a:r>
            <a:r>
              <a:rPr lang="zh-CN" altLang="en-US"/>
              <a:t>归一化</a:t>
            </a:r>
            <a:r>
              <a:rPr lang="en-US" altLang="zh-CN"/>
              <a:t>)</a:t>
            </a:r>
            <a:r>
              <a:rPr lang="zh-CN" altLang="en-US"/>
              <a:t>、正则化</a:t>
            </a:r>
            <a:endParaRPr lang="en-US" altLang="zh-CN"/>
          </a:p>
        </p:txBody>
      </p:sp>
      <p:pic>
        <p:nvPicPr>
          <p:cNvPr id="5" name="图片 4"/>
          <p:cNvPicPr>
            <a:picLocks noChangeAspect="1"/>
          </p:cNvPicPr>
          <p:nvPr/>
        </p:nvPicPr>
        <p:blipFill>
          <a:blip r:embed="rId1"/>
          <a:stretch>
            <a:fillRect/>
          </a:stretch>
        </p:blipFill>
        <p:spPr>
          <a:xfrm>
            <a:off x="874395" y="4420235"/>
            <a:ext cx="4126230" cy="2066290"/>
          </a:xfrm>
          <a:prstGeom prst="rect">
            <a:avLst/>
          </a:prstGeom>
        </p:spPr>
      </p:pic>
      <p:pic>
        <p:nvPicPr>
          <p:cNvPr id="6" name="图片 5"/>
          <p:cNvPicPr>
            <a:picLocks noChangeAspect="1"/>
          </p:cNvPicPr>
          <p:nvPr/>
        </p:nvPicPr>
        <p:blipFill>
          <a:blip r:embed="rId2"/>
          <a:stretch>
            <a:fillRect/>
          </a:stretch>
        </p:blipFill>
        <p:spPr>
          <a:xfrm>
            <a:off x="5628640" y="4283710"/>
            <a:ext cx="2180590" cy="2339340"/>
          </a:xfrm>
          <a:prstGeom prst="rect">
            <a:avLst/>
          </a:prstGeom>
        </p:spPr>
      </p:pic>
      <p:pic>
        <p:nvPicPr>
          <p:cNvPr id="7" name="图片 6"/>
          <p:cNvPicPr>
            <a:picLocks noChangeAspect="1"/>
          </p:cNvPicPr>
          <p:nvPr/>
        </p:nvPicPr>
        <p:blipFill>
          <a:blip r:embed="rId3"/>
          <a:stretch>
            <a:fillRect/>
          </a:stretch>
        </p:blipFill>
        <p:spPr>
          <a:xfrm>
            <a:off x="8338820" y="4218305"/>
            <a:ext cx="3274695" cy="211518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235710"/>
            <a:ext cx="11178540" cy="5029835"/>
          </a:xfrm>
        </p:spPr>
        <p:txBody>
          <a:bodyPr>
            <a:normAutofit fontScale="80000"/>
          </a:bodyPr>
          <a:p>
            <a:r>
              <a:rPr lang="en-US" altLang="zh-CN"/>
              <a:t> </a:t>
            </a:r>
            <a:r>
              <a:rPr lang="zh-CN" altLang="en-US"/>
              <a:t>归一化对于不同特征维度的伸缩变换的主要目的是为了使得不同维度度量之间特征具有可比性，同时不改变原始数据的分布</a:t>
            </a:r>
            <a:r>
              <a:rPr lang="en-US" altLang="zh-CN"/>
              <a:t>(</a:t>
            </a:r>
            <a:r>
              <a:rPr lang="zh-CN" altLang="en-US"/>
              <a:t>相同特性的特征转换后，还是具有相同特性</a:t>
            </a:r>
            <a:r>
              <a:rPr lang="en-US" altLang="zh-CN"/>
              <a:t>)(</a:t>
            </a:r>
            <a:r>
              <a:rPr lang="zh-CN" altLang="en-US"/>
              <a:t>不改变的意思是：多个特征之间的关系不改变</a:t>
            </a:r>
            <a:r>
              <a:rPr lang="en-US" altLang="zh-CN"/>
              <a:t>)</a:t>
            </a:r>
            <a:r>
              <a:rPr lang="zh-CN" altLang="en-US"/>
              <a:t>。和标准化一样，也属于一种无量纲化的操作方式。</a:t>
            </a:r>
            <a:endParaRPr lang="zh-CN" altLang="en-US"/>
          </a:p>
          <a:p>
            <a:r>
              <a:rPr lang="zh-CN" altLang="en-US"/>
              <a:t> 正则化则是通过范数规则来约束特征属性，通过正则化我们可以降低数据训练处来的模型的过拟合可能，和之前在机器学习中所讲述的</a:t>
            </a:r>
            <a:r>
              <a:rPr lang="en-US" altLang="zh-CN"/>
              <a:t>L1</a:t>
            </a:r>
            <a:r>
              <a:rPr lang="zh-CN" altLang="en-US"/>
              <a:t>、</a:t>
            </a:r>
            <a:r>
              <a:rPr lang="en-US" altLang="zh-CN"/>
              <a:t>L2</a:t>
            </a:r>
            <a:r>
              <a:rPr lang="zh-CN" altLang="en-US"/>
              <a:t>正则的效果一样。在进行正则化操作的过程中，不会改变数据的分布情况，但是会改变数据特征之间的相关特性。</a:t>
            </a:r>
            <a:endParaRPr lang="zh-CN" altLang="en-US"/>
          </a:p>
          <a:p>
            <a:r>
              <a:rPr lang="zh-CN" altLang="en-US"/>
              <a:t> </a:t>
            </a:r>
            <a:r>
              <a:rPr lang="zh-CN" altLang="en-US" b="1"/>
              <a:t>备注</a:t>
            </a:r>
            <a:r>
              <a:rPr lang="zh-CN" altLang="en-US"/>
              <a:t>：广义上来讲，标准化、区间缩放法、正则化都是具有类似的功能。在有一些书籍上，将标准化、区间缩放法统称为标准化，把正则化称为归一化操作。</a:t>
            </a:r>
            <a:endParaRPr lang="zh-CN" altLang="en-US"/>
          </a:p>
          <a:p>
            <a:pPr lvl="1"/>
            <a:r>
              <a:rPr lang="zh-CN" altLang="en-US"/>
              <a:t> 如果面试有人问标准化和归一化的区别：标准化会改变数据的分布情况，归一化不会，标准化的主要作用是提高迭代速度，降低不同维度之间影响权重不一致的问题。</a:t>
            </a:r>
            <a:endParaRPr lang="zh-CN" altLang="en-US"/>
          </a:p>
        </p:txBody>
      </p:sp>
      <p:sp>
        <p:nvSpPr>
          <p:cNvPr id="4" name="标题 3"/>
          <p:cNvSpPr>
            <a:spLocks noGrp="1"/>
          </p:cNvSpPr>
          <p:nvPr>
            <p:ph type="title"/>
          </p:nvPr>
        </p:nvSpPr>
        <p:spPr/>
        <p:txBody>
          <a:bodyPr>
            <a:normAutofit/>
          </a:bodyPr>
          <a:p>
            <a:r>
              <a:rPr lang="zh-CN" altLang="en-US">
                <a:sym typeface="+mn-ea"/>
              </a:rPr>
              <a:t>标准化、区间缩放法</a:t>
            </a:r>
            <a:r>
              <a:rPr lang="en-US" altLang="zh-CN">
                <a:sym typeface="+mn-ea"/>
              </a:rPr>
              <a:t>(</a:t>
            </a:r>
            <a:r>
              <a:rPr lang="zh-CN" altLang="en-US">
                <a:sym typeface="+mn-ea"/>
              </a:rPr>
              <a:t>归一化</a:t>
            </a:r>
            <a:r>
              <a:rPr lang="en-US" altLang="zh-CN">
                <a:sym typeface="+mn-ea"/>
              </a:rPr>
              <a:t>)</a:t>
            </a:r>
            <a:r>
              <a:rPr lang="zh-CN" altLang="en-US">
                <a:sym typeface="+mn-ea"/>
              </a:rPr>
              <a:t>、正则化</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数据多项式扩充变换</a:t>
            </a:r>
            <a:endParaRPr lang="zh-CN" altLang="en-US"/>
          </a:p>
        </p:txBody>
      </p:sp>
      <p:sp>
        <p:nvSpPr>
          <p:cNvPr id="2" name="内容占位符 1"/>
          <p:cNvSpPr>
            <a:spLocks noGrp="1"/>
          </p:cNvSpPr>
          <p:nvPr>
            <p:ph idx="13"/>
          </p:nvPr>
        </p:nvSpPr>
        <p:spPr>
          <a:xfrm>
            <a:off x="506095" y="1014730"/>
            <a:ext cx="11178540" cy="4873625"/>
          </a:xfrm>
        </p:spPr>
        <p:txBody>
          <a:bodyPr>
            <a:normAutofit/>
          </a:bodyPr>
          <a:lstStyle/>
          <a:p>
            <a:pPr>
              <a:lnSpc>
                <a:spcPct val="150000"/>
              </a:lnSpc>
            </a:pPr>
            <a:r>
              <a:rPr lang="en-US" altLang="zh-CN"/>
              <a:t> </a:t>
            </a:r>
            <a:r>
              <a:rPr lang="zh-CN" altLang="en-US"/>
              <a:t>多项式数据变换主要是指基于输入的特征数据按照既定的多项式规则构建更多的输出特征属性，比如输入特征属性为</a:t>
            </a:r>
            <a:r>
              <a:rPr lang="en-US" altLang="zh-CN"/>
              <a:t>[a,b]</a:t>
            </a:r>
            <a:r>
              <a:rPr lang="zh-CN" altLang="en-US"/>
              <a:t>，当设置</a:t>
            </a:r>
            <a:r>
              <a:rPr lang="en-US" altLang="zh-CN"/>
              <a:t>degree</a:t>
            </a:r>
            <a:r>
              <a:rPr lang="zh-CN" altLang="en-US"/>
              <a:t>为</a:t>
            </a:r>
            <a:r>
              <a:rPr lang="en-US" altLang="zh-CN"/>
              <a:t>2</a:t>
            </a:r>
            <a:r>
              <a:rPr lang="zh-CN" altLang="en-US"/>
              <a:t>的时候，那么输出的多项式特征为</a:t>
            </a:r>
            <a:r>
              <a:rPr lang="en-US" altLang="zh-CN"/>
              <a:t>[1, a, b, a^2, ab, b^2]</a:t>
            </a:r>
            <a:endParaRPr lang="en-US" altLang="zh-CN"/>
          </a:p>
        </p:txBody>
      </p:sp>
      <p:pic>
        <p:nvPicPr>
          <p:cNvPr id="4" name="图片 3"/>
          <p:cNvPicPr>
            <a:picLocks noChangeAspect="1"/>
          </p:cNvPicPr>
          <p:nvPr/>
        </p:nvPicPr>
        <p:blipFill>
          <a:blip r:embed="rId1"/>
          <a:stretch>
            <a:fillRect/>
          </a:stretch>
        </p:blipFill>
        <p:spPr>
          <a:xfrm>
            <a:off x="1294765" y="2962910"/>
            <a:ext cx="9599930" cy="933450"/>
          </a:xfrm>
          <a:prstGeom prst="rect">
            <a:avLst/>
          </a:prstGeom>
        </p:spPr>
      </p:pic>
      <p:pic>
        <p:nvPicPr>
          <p:cNvPr id="5" name="图片 4"/>
          <p:cNvPicPr>
            <a:picLocks noChangeAspect="1"/>
          </p:cNvPicPr>
          <p:nvPr/>
        </p:nvPicPr>
        <p:blipFill>
          <a:blip r:embed="rId2"/>
          <a:stretch>
            <a:fillRect/>
          </a:stretch>
        </p:blipFill>
        <p:spPr>
          <a:xfrm>
            <a:off x="1485900" y="3896360"/>
            <a:ext cx="3993515" cy="2700655"/>
          </a:xfrm>
          <a:prstGeom prst="rect">
            <a:avLst/>
          </a:prstGeom>
        </p:spPr>
      </p:pic>
      <p:pic>
        <p:nvPicPr>
          <p:cNvPr id="6" name="图片 5"/>
          <p:cNvPicPr>
            <a:picLocks noChangeAspect="1"/>
          </p:cNvPicPr>
          <p:nvPr/>
        </p:nvPicPr>
        <p:blipFill>
          <a:blip r:embed="rId3"/>
          <a:stretch>
            <a:fillRect/>
          </a:stretch>
        </p:blipFill>
        <p:spPr>
          <a:xfrm>
            <a:off x="6119495" y="3882390"/>
            <a:ext cx="4279900" cy="272923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3"/>
          </p:nvPr>
        </p:nvSpPr>
        <p:spPr>
          <a:xfrm>
            <a:off x="533400" y="1317625"/>
            <a:ext cx="5353685" cy="4947920"/>
          </a:xfrm>
        </p:spPr>
        <p:txBody>
          <a:bodyPr/>
          <a:p>
            <a:r>
              <a:rPr lang="en-US" altLang="zh-CN"/>
              <a:t> </a:t>
            </a:r>
            <a:r>
              <a:rPr lang="zh-CN" altLang="en-US"/>
              <a:t>认为每个样本在决策树落在决策树的每个叶子上就表示属于一个类别，那么我们可以进行基于</a:t>
            </a:r>
            <a:r>
              <a:rPr lang="en-US" altLang="zh-CN"/>
              <a:t>GBDT</a:t>
            </a:r>
            <a:r>
              <a:rPr lang="zh-CN" altLang="en-US"/>
              <a:t>或者随机森林的维度扩展，经常我们会将其应用在</a:t>
            </a:r>
            <a:r>
              <a:rPr lang="en-US" altLang="zh-CN"/>
              <a:t>GBDT</a:t>
            </a:r>
            <a:r>
              <a:rPr lang="zh-CN" altLang="en-US"/>
              <a:t>将数据进行维度扩充，然后使用</a:t>
            </a:r>
            <a:r>
              <a:rPr lang="en-US" altLang="zh-CN"/>
              <a:t>LR</a:t>
            </a:r>
            <a:r>
              <a:rPr lang="zh-CN" altLang="en-US"/>
              <a:t>进行数据预测，这也是我们进行所说的</a:t>
            </a:r>
            <a:r>
              <a:rPr lang="en-US" altLang="zh-CN"/>
              <a:t>GBDT+LR</a:t>
            </a:r>
            <a:r>
              <a:rPr lang="zh-CN" altLang="en-US"/>
              <a:t>做预测。</a:t>
            </a:r>
            <a:r>
              <a:rPr lang="en-US" altLang="zh-CN"/>
              <a:t> </a:t>
            </a:r>
            <a:endParaRPr lang="en-US" altLang="zh-CN"/>
          </a:p>
        </p:txBody>
      </p:sp>
      <p:sp>
        <p:nvSpPr>
          <p:cNvPr id="5" name="标题 4"/>
          <p:cNvSpPr>
            <a:spLocks noGrp="1"/>
          </p:cNvSpPr>
          <p:nvPr>
            <p:ph type="title"/>
          </p:nvPr>
        </p:nvSpPr>
        <p:spPr/>
        <p:txBody>
          <a:bodyPr/>
          <a:p>
            <a:r>
              <a:rPr lang="en-US" altLang="zh-CN"/>
              <a:t>GBDT/RF+LR</a:t>
            </a:r>
            <a:endParaRPr lang="zh-CN" altLang="en-US"/>
          </a:p>
        </p:txBody>
      </p:sp>
      <p:pic>
        <p:nvPicPr>
          <p:cNvPr id="6" name="图片 5" descr="GBDT+LR"/>
          <p:cNvPicPr>
            <a:picLocks noChangeAspect="1"/>
          </p:cNvPicPr>
          <p:nvPr/>
        </p:nvPicPr>
        <p:blipFill>
          <a:blip r:embed="rId1"/>
          <a:stretch>
            <a:fillRect/>
          </a:stretch>
        </p:blipFill>
        <p:spPr>
          <a:xfrm>
            <a:off x="5783580" y="1265555"/>
            <a:ext cx="5928360" cy="50520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特征选择</a:t>
            </a:r>
            <a:endParaRPr lang="zh-CN" altLang="en-US"/>
          </a:p>
        </p:txBody>
      </p:sp>
      <p:sp>
        <p:nvSpPr>
          <p:cNvPr id="4" name="内容占位符 3"/>
          <p:cNvSpPr>
            <a:spLocks noGrp="1"/>
          </p:cNvSpPr>
          <p:nvPr>
            <p:ph idx="13"/>
          </p:nvPr>
        </p:nvSpPr>
        <p:spPr>
          <a:xfrm>
            <a:off x="533400" y="1268095"/>
            <a:ext cx="11178540" cy="4997450"/>
          </a:xfrm>
        </p:spPr>
        <p:txBody>
          <a:bodyPr>
            <a:normAutofit/>
          </a:bodyPr>
          <a:lstStyle/>
          <a:p>
            <a:pPr>
              <a:lnSpc>
                <a:spcPct val="150000"/>
              </a:lnSpc>
            </a:pPr>
            <a:r>
              <a:rPr lang="en-US" altLang="zh-CN"/>
              <a:t> </a:t>
            </a:r>
            <a:r>
              <a:rPr lang="zh-CN" altLang="en-US"/>
              <a:t>当做完特征转换后，实际上可能会存在很多的特征属性，比如：多项式扩展转换、文本数据转换等等，但是太多的特征属性的存在可能会导致模型构建效率降低，同时模型的效果有可能会变的不好，那么这个时候就需要从这些特征属性中选择出影响最大的特征属性作为最后构建模型的特征属性列表。</a:t>
            </a:r>
            <a:endParaRPr lang="zh-CN" altLang="en-US"/>
          </a:p>
          <a:p>
            <a:pPr>
              <a:lnSpc>
                <a:spcPct val="150000"/>
              </a:lnSpc>
            </a:pPr>
            <a:r>
              <a:rPr lang="en-US" altLang="zh-CN"/>
              <a:t> </a:t>
            </a:r>
            <a:r>
              <a:rPr lang="zh-CN" altLang="en-US"/>
              <a:t>在选择模型的过程中，通常从两方面来选择特征：</a:t>
            </a:r>
            <a:endParaRPr lang="zh-CN" altLang="en-US"/>
          </a:p>
          <a:p>
            <a:pPr lvl="1">
              <a:lnSpc>
                <a:spcPct val="150000"/>
              </a:lnSpc>
            </a:pPr>
            <a:r>
              <a:rPr lang="zh-CN" altLang="en-US"/>
              <a:t> 特征是否发散：如果一个特征不发散，比如方差等于</a:t>
            </a:r>
            <a:r>
              <a:rPr lang="en-US" altLang="zh-CN"/>
              <a:t>0</a:t>
            </a:r>
            <a:r>
              <a:rPr lang="zh-CN" altLang="en-US"/>
              <a:t>，也就是说这样的特征对于样本的区分没有什么作用。</a:t>
            </a:r>
            <a:endParaRPr lang="zh-CN" altLang="en-US"/>
          </a:p>
          <a:p>
            <a:pPr lvl="1">
              <a:lnSpc>
                <a:spcPct val="150000"/>
              </a:lnSpc>
            </a:pPr>
            <a:r>
              <a:rPr lang="zh-CN" altLang="en-US"/>
              <a:t> 特征与目标的相关性：如果与目标相关性比较高，应当优先选择。</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特征选择</a:t>
            </a:r>
            <a:endParaRPr lang="zh-CN" altLang="en-US"/>
          </a:p>
        </p:txBody>
      </p:sp>
      <p:sp>
        <p:nvSpPr>
          <p:cNvPr id="4" name="内容占位符 3"/>
          <p:cNvSpPr>
            <a:spLocks noGrp="1"/>
          </p:cNvSpPr>
          <p:nvPr>
            <p:ph idx="13"/>
          </p:nvPr>
        </p:nvSpPr>
        <p:spPr>
          <a:xfrm>
            <a:off x="533400" y="1268095"/>
            <a:ext cx="11178540" cy="4997450"/>
          </a:xfrm>
        </p:spPr>
        <p:txBody>
          <a:bodyPr>
            <a:normAutofit lnSpcReduction="10000"/>
          </a:bodyPr>
          <a:lstStyle/>
          <a:p>
            <a:pPr>
              <a:lnSpc>
                <a:spcPct val="150000"/>
              </a:lnSpc>
            </a:pPr>
            <a:r>
              <a:rPr lang="en-US" altLang="zh-CN"/>
              <a:t> </a:t>
            </a:r>
            <a:r>
              <a:rPr lang="zh-CN" altLang="en-US"/>
              <a:t>特征选择的方法主要有以下三种：</a:t>
            </a:r>
            <a:endParaRPr lang="zh-CN" altLang="en-US"/>
          </a:p>
          <a:p>
            <a:pPr lvl="1">
              <a:lnSpc>
                <a:spcPct val="150000"/>
              </a:lnSpc>
            </a:pPr>
            <a:r>
              <a:rPr lang="zh-CN" altLang="en-US"/>
              <a:t> </a:t>
            </a:r>
            <a:r>
              <a:rPr lang="en-US" altLang="zh-CN"/>
              <a:t>Filter</a:t>
            </a:r>
            <a:r>
              <a:rPr lang="zh-CN" altLang="en-US"/>
              <a:t>：过滤法，按照发散性或者相关性对各个特征进行评分，设定阈值或者待选择阈值的个数，从而选择特征；常用方法包括方差选择法、相关系数法、卡方检验、互信息法等。</a:t>
            </a:r>
            <a:endParaRPr lang="zh-CN" altLang="en-US"/>
          </a:p>
          <a:p>
            <a:pPr lvl="1">
              <a:lnSpc>
                <a:spcPct val="150000"/>
              </a:lnSpc>
            </a:pPr>
            <a:r>
              <a:rPr lang="en-US" altLang="zh-CN"/>
              <a:t> Wrapper</a:t>
            </a:r>
            <a:r>
              <a:rPr lang="zh-CN" altLang="en-US"/>
              <a:t>：包装法，根据目标函数（通常是预测效果评分），每次选择若干特征或者排除若干特征；常用方法主要是递归特征消除法。</a:t>
            </a:r>
            <a:endParaRPr lang="zh-CN" altLang="en-US"/>
          </a:p>
          <a:p>
            <a:pPr lvl="1">
              <a:lnSpc>
                <a:spcPct val="150000"/>
              </a:lnSpc>
            </a:pPr>
            <a:r>
              <a:rPr lang="en-US" altLang="zh-CN"/>
              <a:t> Embedded</a:t>
            </a:r>
            <a:r>
              <a:rPr lang="zh-CN" altLang="en-US"/>
              <a:t>：嵌入法，先使用某些机器学习的算法和模型进行训练，得到各个特征的权重系数，根据系数从大到小选择特征；常用方法主要是基于惩罚项的特征选择法。</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特征选择</a:t>
            </a:r>
            <a:r>
              <a:rPr lang="en-US" altLang="zh-CN"/>
              <a:t>-</a:t>
            </a:r>
            <a:r>
              <a:rPr lang="zh-CN" altLang="en-US"/>
              <a:t>方差选择法</a:t>
            </a:r>
            <a:endParaRPr lang="zh-CN" altLang="en-US"/>
          </a:p>
        </p:txBody>
      </p:sp>
      <p:sp>
        <p:nvSpPr>
          <p:cNvPr id="4" name="内容占位符 3"/>
          <p:cNvSpPr>
            <a:spLocks noGrp="1"/>
          </p:cNvSpPr>
          <p:nvPr>
            <p:ph idx="13"/>
          </p:nvPr>
        </p:nvSpPr>
        <p:spPr>
          <a:xfrm>
            <a:off x="533400" y="1268095"/>
            <a:ext cx="11178540" cy="4997450"/>
          </a:xfrm>
        </p:spPr>
        <p:txBody>
          <a:bodyPr>
            <a:normAutofit/>
          </a:bodyPr>
          <a:lstStyle/>
          <a:p>
            <a:pPr>
              <a:lnSpc>
                <a:spcPct val="150000"/>
              </a:lnSpc>
            </a:pPr>
            <a:r>
              <a:rPr lang="en-US" altLang="zh-CN"/>
              <a:t> </a:t>
            </a:r>
            <a:r>
              <a:rPr lang="zh-CN" altLang="en-US"/>
              <a:t>方差选择法：先计算各个特征属性的方差值，然后根据阈值，获取方差大于阈值的特征。</a:t>
            </a:r>
            <a:endParaRPr lang="zh-CN" altLang="en-US"/>
          </a:p>
        </p:txBody>
      </p:sp>
      <p:pic>
        <p:nvPicPr>
          <p:cNvPr id="2" name="图片 1"/>
          <p:cNvPicPr>
            <a:picLocks noChangeAspect="1"/>
          </p:cNvPicPr>
          <p:nvPr/>
        </p:nvPicPr>
        <p:blipFill>
          <a:blip r:embed="rId1"/>
          <a:stretch>
            <a:fillRect/>
          </a:stretch>
        </p:blipFill>
        <p:spPr>
          <a:xfrm>
            <a:off x="1172845" y="2605405"/>
            <a:ext cx="9666605" cy="809625"/>
          </a:xfrm>
          <a:prstGeom prst="rect">
            <a:avLst/>
          </a:prstGeom>
        </p:spPr>
      </p:pic>
      <p:pic>
        <p:nvPicPr>
          <p:cNvPr id="5" name="图片 4"/>
          <p:cNvPicPr>
            <a:picLocks noChangeAspect="1"/>
          </p:cNvPicPr>
          <p:nvPr/>
        </p:nvPicPr>
        <p:blipFill>
          <a:blip r:embed="rId2"/>
          <a:stretch>
            <a:fillRect/>
          </a:stretch>
        </p:blipFill>
        <p:spPr>
          <a:xfrm>
            <a:off x="1524000" y="3495675"/>
            <a:ext cx="4133215" cy="542925"/>
          </a:xfrm>
          <a:prstGeom prst="rect">
            <a:avLst/>
          </a:prstGeom>
        </p:spPr>
      </p:pic>
      <p:pic>
        <p:nvPicPr>
          <p:cNvPr id="8" name="图片 7"/>
          <p:cNvPicPr>
            <a:picLocks noChangeAspect="1"/>
          </p:cNvPicPr>
          <p:nvPr/>
        </p:nvPicPr>
        <p:blipFill>
          <a:blip r:embed="rId3"/>
          <a:stretch>
            <a:fillRect/>
          </a:stretch>
        </p:blipFill>
        <p:spPr>
          <a:xfrm>
            <a:off x="3345180" y="4302125"/>
            <a:ext cx="2143125" cy="1485900"/>
          </a:xfrm>
          <a:prstGeom prst="rect">
            <a:avLst/>
          </a:prstGeom>
        </p:spPr>
      </p:pic>
      <p:pic>
        <p:nvPicPr>
          <p:cNvPr id="9" name="图片 8"/>
          <p:cNvPicPr>
            <a:picLocks noChangeAspect="1"/>
          </p:cNvPicPr>
          <p:nvPr/>
        </p:nvPicPr>
        <p:blipFill>
          <a:blip r:embed="rId4"/>
          <a:stretch>
            <a:fillRect/>
          </a:stretch>
        </p:blipFill>
        <p:spPr>
          <a:xfrm>
            <a:off x="5930900" y="3495675"/>
            <a:ext cx="3856990" cy="22955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特征选择</a:t>
            </a:r>
            <a:r>
              <a:rPr lang="en-US" altLang="zh-CN"/>
              <a:t>-</a:t>
            </a:r>
            <a:r>
              <a:rPr lang="zh-CN" altLang="en-US"/>
              <a:t>相关系数法</a:t>
            </a:r>
            <a:endParaRPr lang="zh-CN" altLang="en-US"/>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a:t> </a:t>
            </a:r>
            <a:r>
              <a:rPr lang="zh-CN" altLang="en-US"/>
              <a:t>相关系数法：先计算各个特征属性对于目标值的相关系数以及阈值</a:t>
            </a:r>
            <a:r>
              <a:rPr lang="en-US" altLang="zh-CN"/>
              <a:t>K</a:t>
            </a:r>
            <a:r>
              <a:rPr lang="zh-CN" altLang="en-US"/>
              <a:t>，然后获取</a:t>
            </a:r>
            <a:r>
              <a:rPr lang="en-US" altLang="zh-CN"/>
              <a:t>K</a:t>
            </a:r>
            <a:r>
              <a:rPr lang="zh-CN" altLang="en-US"/>
              <a:t>个相关系数最大的特征属性。</a:t>
            </a:r>
            <a:r>
              <a:rPr lang="en-US" altLang="zh-CN"/>
              <a:t>(</a:t>
            </a:r>
            <a:r>
              <a:rPr lang="zh-CN" altLang="en-US"/>
              <a:t>备注：根据目标属性</a:t>
            </a:r>
            <a:r>
              <a:rPr lang="en-US" altLang="zh-CN"/>
              <a:t>y</a:t>
            </a:r>
            <a:r>
              <a:rPr lang="zh-CN" altLang="en-US"/>
              <a:t>的类别选择不同的方式</a:t>
            </a:r>
            <a:r>
              <a:rPr lang="en-US" altLang="zh-CN"/>
              <a:t>)</a:t>
            </a:r>
            <a:endParaRPr lang="en-US" altLang="zh-CN"/>
          </a:p>
        </p:txBody>
      </p:sp>
      <p:pic>
        <p:nvPicPr>
          <p:cNvPr id="8" name="图片 7"/>
          <p:cNvPicPr>
            <a:picLocks noChangeAspect="1"/>
          </p:cNvPicPr>
          <p:nvPr/>
        </p:nvPicPr>
        <p:blipFill>
          <a:blip r:embed="rId1"/>
          <a:stretch>
            <a:fillRect/>
          </a:stretch>
        </p:blipFill>
        <p:spPr>
          <a:xfrm>
            <a:off x="1150620" y="2350135"/>
            <a:ext cx="9685655" cy="762000"/>
          </a:xfrm>
          <a:prstGeom prst="rect">
            <a:avLst/>
          </a:prstGeom>
        </p:spPr>
      </p:pic>
      <p:pic>
        <p:nvPicPr>
          <p:cNvPr id="13" name="图片 12"/>
          <p:cNvPicPr>
            <a:picLocks noChangeAspect="1"/>
          </p:cNvPicPr>
          <p:nvPr/>
        </p:nvPicPr>
        <p:blipFill>
          <a:blip r:embed="rId2"/>
          <a:stretch>
            <a:fillRect/>
          </a:stretch>
        </p:blipFill>
        <p:spPr>
          <a:xfrm>
            <a:off x="803275" y="3155950"/>
            <a:ext cx="4752340" cy="714375"/>
          </a:xfrm>
          <a:prstGeom prst="rect">
            <a:avLst/>
          </a:prstGeom>
        </p:spPr>
      </p:pic>
      <p:pic>
        <p:nvPicPr>
          <p:cNvPr id="14" name="图片 13"/>
          <p:cNvPicPr>
            <a:picLocks noChangeAspect="1"/>
          </p:cNvPicPr>
          <p:nvPr/>
        </p:nvPicPr>
        <p:blipFill>
          <a:blip r:embed="rId3"/>
          <a:stretch>
            <a:fillRect/>
          </a:stretch>
        </p:blipFill>
        <p:spPr>
          <a:xfrm>
            <a:off x="3493135" y="4116705"/>
            <a:ext cx="2062480" cy="1508125"/>
          </a:xfrm>
          <a:prstGeom prst="rect">
            <a:avLst/>
          </a:prstGeom>
        </p:spPr>
      </p:pic>
      <p:pic>
        <p:nvPicPr>
          <p:cNvPr id="2" name="图片 1"/>
          <p:cNvPicPr>
            <a:picLocks noChangeAspect="1"/>
          </p:cNvPicPr>
          <p:nvPr/>
        </p:nvPicPr>
        <p:blipFill>
          <a:blip r:embed="rId4"/>
          <a:srcRect b="2620"/>
          <a:stretch>
            <a:fillRect/>
          </a:stretch>
        </p:blipFill>
        <p:spPr>
          <a:xfrm>
            <a:off x="6190615" y="3155950"/>
            <a:ext cx="5093335" cy="24796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知识要点</a:t>
            </a:r>
            <a:endParaRPr lang="zh-CN" altLang="en-US"/>
          </a:p>
        </p:txBody>
      </p:sp>
      <p:pic>
        <p:nvPicPr>
          <p:cNvPr id="4" name="图片 3"/>
          <p:cNvPicPr>
            <a:picLocks noChangeAspect="1"/>
          </p:cNvPicPr>
          <p:nvPr/>
        </p:nvPicPr>
        <p:blipFill>
          <a:blip r:embed="rId1"/>
          <a:stretch>
            <a:fillRect/>
          </a:stretch>
        </p:blipFill>
        <p:spPr>
          <a:xfrm>
            <a:off x="1558290" y="1205865"/>
            <a:ext cx="8729345" cy="478282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特征选择</a:t>
            </a:r>
            <a:r>
              <a:rPr lang="en-US" altLang="zh-CN"/>
              <a:t>-</a:t>
            </a:r>
            <a:r>
              <a:rPr lang="zh-CN" altLang="en-US"/>
              <a:t>卡方检验</a:t>
            </a:r>
            <a:endParaRPr lang="zh-CN" altLang="en-US"/>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a:t> </a:t>
            </a:r>
            <a:r>
              <a:rPr lang="zh-CN" altLang="en-US"/>
              <a:t>卡方检验：检查定性自变量对定性因变量的相关性。</a:t>
            </a:r>
            <a:endParaRPr lang="zh-CN" altLang="en-US"/>
          </a:p>
        </p:txBody>
      </p:sp>
      <p:pic>
        <p:nvPicPr>
          <p:cNvPr id="8" name="图片 7"/>
          <p:cNvPicPr>
            <a:picLocks noChangeAspect="1"/>
          </p:cNvPicPr>
          <p:nvPr/>
        </p:nvPicPr>
        <p:blipFill>
          <a:blip r:embed="rId1"/>
          <a:stretch>
            <a:fillRect/>
          </a:stretch>
        </p:blipFill>
        <p:spPr>
          <a:xfrm>
            <a:off x="1150620" y="2107565"/>
            <a:ext cx="9685655" cy="762000"/>
          </a:xfrm>
          <a:prstGeom prst="rect">
            <a:avLst/>
          </a:prstGeom>
        </p:spPr>
      </p:pic>
      <p:graphicFrame>
        <p:nvGraphicFramePr>
          <p:cNvPr id="2" name="对象 1">
            <a:hlinkClick r:id="" action="ppaction://ole?verb=0"/>
          </p:cNvPr>
          <p:cNvGraphicFramePr>
            <a:graphicFrameLocks noChangeAspect="1"/>
          </p:cNvGraphicFramePr>
          <p:nvPr/>
        </p:nvGraphicFramePr>
        <p:xfrm>
          <a:off x="8990330" y="1117600"/>
          <a:ext cx="2473960" cy="989965"/>
        </p:xfrm>
        <a:graphic>
          <a:graphicData uri="http://schemas.openxmlformats.org/presentationml/2006/ole">
            <mc:AlternateContent xmlns:mc="http://schemas.openxmlformats.org/markup-compatibility/2006">
              <mc:Choice xmlns:v="urn:schemas-microsoft-com:vml" Requires="v">
                <p:oleObj spid="_x0000_s6153" name="" r:id="rId2" imgW="1079500" imgH="431800" progId="Equation.KSEE3">
                  <p:embed/>
                </p:oleObj>
              </mc:Choice>
              <mc:Fallback>
                <p:oleObj name="" r:id="rId2" imgW="1079500" imgH="431800" progId="Equation.KSEE3">
                  <p:embed/>
                  <p:pic>
                    <p:nvPicPr>
                      <p:cNvPr id="0" name="图片 4096"/>
                      <p:cNvPicPr/>
                      <p:nvPr/>
                    </p:nvPicPr>
                    <p:blipFill>
                      <a:blip r:embed="rId3"/>
                      <a:stretch>
                        <a:fillRect/>
                      </a:stretch>
                    </p:blipFill>
                    <p:spPr>
                      <a:xfrm>
                        <a:off x="8990330" y="1117600"/>
                        <a:ext cx="2473960" cy="989965"/>
                      </a:xfrm>
                      <a:prstGeom prst="rect">
                        <a:avLst/>
                      </a:prstGeom>
                    </p:spPr>
                  </p:pic>
                </p:oleObj>
              </mc:Fallback>
            </mc:AlternateContent>
          </a:graphicData>
        </a:graphic>
      </p:graphicFrame>
      <p:pic>
        <p:nvPicPr>
          <p:cNvPr id="5" name="图片 4"/>
          <p:cNvPicPr>
            <a:picLocks noChangeAspect="1"/>
          </p:cNvPicPr>
          <p:nvPr/>
        </p:nvPicPr>
        <p:blipFill>
          <a:blip r:embed="rId4"/>
          <a:stretch>
            <a:fillRect/>
          </a:stretch>
        </p:blipFill>
        <p:spPr>
          <a:xfrm>
            <a:off x="869950" y="2995930"/>
            <a:ext cx="4685665" cy="866775"/>
          </a:xfrm>
          <a:prstGeom prst="rect">
            <a:avLst/>
          </a:prstGeom>
        </p:spPr>
      </p:pic>
      <p:pic>
        <p:nvPicPr>
          <p:cNvPr id="7" name="图片 6"/>
          <p:cNvPicPr>
            <a:picLocks noChangeAspect="1"/>
          </p:cNvPicPr>
          <p:nvPr/>
        </p:nvPicPr>
        <p:blipFill>
          <a:blip r:embed="rId5"/>
          <a:stretch>
            <a:fillRect/>
          </a:stretch>
        </p:blipFill>
        <p:spPr>
          <a:xfrm>
            <a:off x="3493135" y="4140835"/>
            <a:ext cx="2062480" cy="1508125"/>
          </a:xfrm>
          <a:prstGeom prst="rect">
            <a:avLst/>
          </a:prstGeom>
        </p:spPr>
      </p:pic>
      <p:pic>
        <p:nvPicPr>
          <p:cNvPr id="9" name="图片 8"/>
          <p:cNvPicPr>
            <a:picLocks noChangeAspect="1"/>
          </p:cNvPicPr>
          <p:nvPr/>
        </p:nvPicPr>
        <p:blipFill>
          <a:blip r:embed="rId6"/>
          <a:stretch>
            <a:fillRect/>
          </a:stretch>
        </p:blipFill>
        <p:spPr>
          <a:xfrm>
            <a:off x="5927725" y="3216910"/>
            <a:ext cx="5628640" cy="23241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特征选择</a:t>
            </a:r>
            <a:r>
              <a:rPr lang="en-US" altLang="zh-CN"/>
              <a:t>-</a:t>
            </a:r>
            <a:r>
              <a:rPr lang="zh-CN" altLang="en-US"/>
              <a:t>递归特征消除法</a:t>
            </a:r>
            <a:endParaRPr lang="zh-CN" altLang="en-US"/>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a:t> </a:t>
            </a:r>
            <a:r>
              <a:rPr lang="zh-CN" altLang="en-US"/>
              <a:t>递归特征消除法：使用一个基模型来进行多轮训练，每轮训练后，消除若干权值系数的特征，再基于新的特征集进行下一轮训练。</a:t>
            </a:r>
            <a:r>
              <a:rPr lang="en-US" altLang="zh-CN"/>
              <a:t>(</a:t>
            </a:r>
            <a:r>
              <a:rPr lang="zh-CN" altLang="en-US"/>
              <a:t>用的比较少</a:t>
            </a:r>
            <a:r>
              <a:rPr lang="en-US" altLang="zh-CN"/>
              <a:t>)</a:t>
            </a:r>
            <a:endParaRPr lang="en-US" altLang="zh-CN"/>
          </a:p>
        </p:txBody>
      </p:sp>
      <p:pic>
        <p:nvPicPr>
          <p:cNvPr id="7" name="图片 6"/>
          <p:cNvPicPr>
            <a:picLocks noChangeAspect="1"/>
          </p:cNvPicPr>
          <p:nvPr/>
        </p:nvPicPr>
        <p:blipFill>
          <a:blip r:embed="rId1"/>
          <a:stretch>
            <a:fillRect/>
          </a:stretch>
        </p:blipFill>
        <p:spPr>
          <a:xfrm>
            <a:off x="1285240" y="2399030"/>
            <a:ext cx="9618980" cy="942975"/>
          </a:xfrm>
          <a:prstGeom prst="rect">
            <a:avLst/>
          </a:prstGeom>
        </p:spPr>
      </p:pic>
      <p:grpSp>
        <p:nvGrpSpPr>
          <p:cNvPr id="14" name="组合 13"/>
          <p:cNvGrpSpPr/>
          <p:nvPr/>
        </p:nvGrpSpPr>
        <p:grpSpPr>
          <a:xfrm>
            <a:off x="1558290" y="3342005"/>
            <a:ext cx="4780280" cy="2510790"/>
            <a:chOff x="2024" y="5263"/>
            <a:chExt cx="7528" cy="3954"/>
          </a:xfrm>
        </p:grpSpPr>
        <p:pic>
          <p:nvPicPr>
            <p:cNvPr id="9" name="图片 8"/>
            <p:cNvPicPr>
              <a:picLocks noChangeAspect="1"/>
            </p:cNvPicPr>
            <p:nvPr/>
          </p:nvPicPr>
          <p:blipFill>
            <a:blip r:embed="rId2"/>
            <a:stretch>
              <a:fillRect/>
            </a:stretch>
          </p:blipFill>
          <p:spPr>
            <a:xfrm>
              <a:off x="2024" y="5263"/>
              <a:ext cx="7529" cy="1905"/>
            </a:xfrm>
            <a:prstGeom prst="rect">
              <a:avLst/>
            </a:prstGeom>
          </p:spPr>
        </p:pic>
        <p:pic>
          <p:nvPicPr>
            <p:cNvPr id="12" name="图片 11"/>
            <p:cNvPicPr>
              <a:picLocks noChangeAspect="1"/>
            </p:cNvPicPr>
            <p:nvPr/>
          </p:nvPicPr>
          <p:blipFill>
            <a:blip r:embed="rId3"/>
            <a:stretch>
              <a:fillRect/>
            </a:stretch>
          </p:blipFill>
          <p:spPr>
            <a:xfrm>
              <a:off x="6988" y="7343"/>
              <a:ext cx="2565" cy="1875"/>
            </a:xfrm>
            <a:prstGeom prst="rect">
              <a:avLst/>
            </a:prstGeom>
          </p:spPr>
        </p:pic>
      </p:grpSp>
      <p:pic>
        <p:nvPicPr>
          <p:cNvPr id="2" name="图片 1"/>
          <p:cNvPicPr>
            <a:picLocks noChangeAspect="1"/>
          </p:cNvPicPr>
          <p:nvPr/>
        </p:nvPicPr>
        <p:blipFill>
          <a:blip r:embed="rId4"/>
          <a:stretch>
            <a:fillRect/>
          </a:stretch>
        </p:blipFill>
        <p:spPr>
          <a:xfrm>
            <a:off x="6923405" y="3342005"/>
            <a:ext cx="3209290" cy="291401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特征选择 </a:t>
            </a:r>
            <a:r>
              <a:rPr lang="zh-CN" altLang="en-US">
                <a:sym typeface="+mn-ea"/>
              </a:rPr>
              <a:t>嵌入法</a:t>
            </a:r>
            <a:r>
              <a:rPr lang="en-US" altLang="zh-CN"/>
              <a:t>-</a:t>
            </a:r>
            <a:r>
              <a:rPr lang="zh-CN" altLang="en-US"/>
              <a:t>基于惩罚项的特征选择法</a:t>
            </a:r>
            <a:endParaRPr lang="zh-CN" altLang="en-US"/>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a:t> </a:t>
            </a:r>
            <a:r>
              <a:rPr lang="zh-CN" altLang="en-US"/>
              <a:t>在使用惩罚项的基模型，除了可以筛选出特征外，同时还可以进行降维操作。</a:t>
            </a:r>
            <a:endParaRPr lang="zh-CN" altLang="en-US"/>
          </a:p>
        </p:txBody>
      </p:sp>
      <p:pic>
        <p:nvPicPr>
          <p:cNvPr id="2" name="图片 1"/>
          <p:cNvPicPr>
            <a:picLocks noChangeAspect="1"/>
          </p:cNvPicPr>
          <p:nvPr/>
        </p:nvPicPr>
        <p:blipFill>
          <a:blip r:embed="rId1"/>
          <a:stretch>
            <a:fillRect/>
          </a:stretch>
        </p:blipFill>
        <p:spPr>
          <a:xfrm>
            <a:off x="1275715" y="2169160"/>
            <a:ext cx="9638030" cy="819150"/>
          </a:xfrm>
          <a:prstGeom prst="rect">
            <a:avLst/>
          </a:prstGeom>
        </p:spPr>
      </p:pic>
      <p:pic>
        <p:nvPicPr>
          <p:cNvPr id="5" name="图片 4"/>
          <p:cNvPicPr>
            <a:picLocks noChangeAspect="1"/>
          </p:cNvPicPr>
          <p:nvPr/>
        </p:nvPicPr>
        <p:blipFill>
          <a:blip r:embed="rId2"/>
          <a:stretch>
            <a:fillRect/>
          </a:stretch>
        </p:blipFill>
        <p:spPr>
          <a:xfrm>
            <a:off x="1639570" y="3489960"/>
            <a:ext cx="4676140" cy="1504950"/>
          </a:xfrm>
          <a:prstGeom prst="rect">
            <a:avLst/>
          </a:prstGeom>
        </p:spPr>
      </p:pic>
      <p:pic>
        <p:nvPicPr>
          <p:cNvPr id="7" name="图片 6"/>
          <p:cNvPicPr>
            <a:picLocks noChangeAspect="1"/>
          </p:cNvPicPr>
          <p:nvPr/>
        </p:nvPicPr>
        <p:blipFill>
          <a:blip r:embed="rId3"/>
          <a:stretch>
            <a:fillRect/>
          </a:stretch>
        </p:blipFill>
        <p:spPr>
          <a:xfrm>
            <a:off x="6531610" y="3129915"/>
            <a:ext cx="4542790" cy="33807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特征选择 </a:t>
            </a:r>
            <a:r>
              <a:rPr lang="zh-CN" altLang="en-US">
                <a:sym typeface="+mn-ea"/>
              </a:rPr>
              <a:t>嵌入法</a:t>
            </a:r>
            <a:r>
              <a:rPr lang="en-US" altLang="zh-CN"/>
              <a:t>-</a:t>
            </a:r>
            <a:r>
              <a:rPr lang="zh-CN" altLang="en-US"/>
              <a:t>基于树模型的特征选择法</a:t>
            </a:r>
            <a:endParaRPr lang="zh-CN" altLang="en-US"/>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a:t> </a:t>
            </a:r>
            <a:r>
              <a:rPr lang="zh-CN" altLang="en-US"/>
              <a:t>树模型中</a:t>
            </a:r>
            <a:r>
              <a:rPr lang="en-US" altLang="zh-CN"/>
              <a:t>GBDT</a:t>
            </a:r>
            <a:r>
              <a:rPr lang="zh-CN" altLang="en-US"/>
              <a:t>在构建的过程会对特征属性进行权重的给定，所以</a:t>
            </a:r>
            <a:r>
              <a:rPr lang="en-US" altLang="zh-CN"/>
              <a:t>GBDT</a:t>
            </a:r>
            <a:r>
              <a:rPr lang="zh-CN" altLang="en-US"/>
              <a:t>也可以应用在基模型中进行特征选择。</a:t>
            </a:r>
            <a:endParaRPr lang="zh-CN" altLang="en-US"/>
          </a:p>
        </p:txBody>
      </p:sp>
      <p:pic>
        <p:nvPicPr>
          <p:cNvPr id="2" name="图片 1"/>
          <p:cNvPicPr>
            <a:picLocks noChangeAspect="1"/>
          </p:cNvPicPr>
          <p:nvPr/>
        </p:nvPicPr>
        <p:blipFill>
          <a:blip r:embed="rId1"/>
          <a:stretch>
            <a:fillRect/>
          </a:stretch>
        </p:blipFill>
        <p:spPr>
          <a:xfrm>
            <a:off x="1275715" y="2232660"/>
            <a:ext cx="9638030" cy="819150"/>
          </a:xfrm>
          <a:prstGeom prst="rect">
            <a:avLst/>
          </a:prstGeom>
        </p:spPr>
      </p:pic>
      <p:pic>
        <p:nvPicPr>
          <p:cNvPr id="8" name="图片 7"/>
          <p:cNvPicPr>
            <a:picLocks noChangeAspect="1"/>
          </p:cNvPicPr>
          <p:nvPr/>
        </p:nvPicPr>
        <p:blipFill>
          <a:blip r:embed="rId2"/>
          <a:stretch>
            <a:fillRect/>
          </a:stretch>
        </p:blipFill>
        <p:spPr>
          <a:xfrm>
            <a:off x="2050415" y="3603625"/>
            <a:ext cx="4695190" cy="1600200"/>
          </a:xfrm>
          <a:prstGeom prst="rect">
            <a:avLst/>
          </a:prstGeom>
        </p:spPr>
      </p:pic>
      <p:pic>
        <p:nvPicPr>
          <p:cNvPr id="5" name="图片 4"/>
          <p:cNvPicPr>
            <a:picLocks noChangeAspect="1"/>
          </p:cNvPicPr>
          <p:nvPr/>
        </p:nvPicPr>
        <p:blipFill>
          <a:blip r:embed="rId3"/>
          <a:stretch>
            <a:fillRect/>
          </a:stretch>
        </p:blipFill>
        <p:spPr>
          <a:xfrm>
            <a:off x="7145655" y="3051810"/>
            <a:ext cx="3580765" cy="33235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特征选取</a:t>
            </a:r>
            <a:r>
              <a:rPr lang="en-US" altLang="zh-CN"/>
              <a:t>/</a:t>
            </a:r>
            <a:r>
              <a:rPr lang="zh-CN" altLang="en-US"/>
              <a:t>降维</a:t>
            </a:r>
            <a:endParaRPr lang="zh-CN" altLang="en-US"/>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a:t> </a:t>
            </a:r>
            <a:r>
              <a:rPr lang="zh-CN" altLang="en-US"/>
              <a:t>当特征选择完成后，可以直接可以进行训练模型了，但是可能由于特征矩阵过大，导致计算量比较大，训练时间长的问题，因此降低特征矩阵维度也是必不可少的。常见的降维方法除了基于</a:t>
            </a:r>
            <a:r>
              <a:rPr lang="en-US" altLang="zh-CN"/>
              <a:t>L1</a:t>
            </a:r>
            <a:r>
              <a:rPr lang="zh-CN" altLang="en-US"/>
              <a:t>的惩罚模型外，还有主成分析法</a:t>
            </a:r>
            <a:r>
              <a:rPr lang="en-US" altLang="zh-CN"/>
              <a:t>(PCA)</a:t>
            </a:r>
            <a:r>
              <a:rPr lang="zh-CN" altLang="en-US"/>
              <a:t>和线性判别分析法</a:t>
            </a:r>
            <a:r>
              <a:rPr lang="en-US" altLang="zh-CN"/>
              <a:t>(LDA)</a:t>
            </a:r>
            <a:r>
              <a:rPr lang="zh-CN" altLang="en-US"/>
              <a:t>，这两种方法的本质都是将原始数据映射到维度更低的样本空间中；但是采用的方式不同，</a:t>
            </a:r>
            <a:r>
              <a:rPr lang="en-US" altLang="zh-CN" b="1"/>
              <a:t>PCA</a:t>
            </a:r>
            <a:r>
              <a:rPr lang="zh-CN" altLang="en-US" b="1"/>
              <a:t>是为了让映射后的样本具有更大的发散性，</a:t>
            </a:r>
            <a:r>
              <a:rPr lang="en-US" altLang="zh-CN" b="1"/>
              <a:t>PCA</a:t>
            </a:r>
            <a:r>
              <a:rPr lang="zh-CN" altLang="en-US" b="1"/>
              <a:t>是无监督的学习算法，</a:t>
            </a:r>
            <a:r>
              <a:rPr lang="en-US" altLang="zh-CN" b="1"/>
              <a:t>LDA</a:t>
            </a:r>
            <a:r>
              <a:rPr lang="zh-CN" altLang="en-US" b="1"/>
              <a:t>是为了让映射后的样本有最好的分类性能，</a:t>
            </a:r>
            <a:r>
              <a:rPr lang="en-US" altLang="zh-CN" b="1"/>
              <a:t>LDA</a:t>
            </a:r>
            <a:r>
              <a:rPr lang="zh-CN" altLang="en-US" b="1"/>
              <a:t>是有监督学习算法。</a:t>
            </a:r>
            <a:endParaRPr lang="zh-CN" altLang="en-US" b="1"/>
          </a:p>
          <a:p>
            <a:pPr>
              <a:lnSpc>
                <a:spcPct val="150000"/>
              </a:lnSpc>
            </a:pPr>
            <a:r>
              <a:rPr lang="zh-CN" altLang="en-US"/>
              <a:t> 除了使用</a:t>
            </a:r>
            <a:r>
              <a:rPr lang="en-US" altLang="zh-CN"/>
              <a:t>PCA</a:t>
            </a:r>
            <a:r>
              <a:rPr lang="zh-CN" altLang="en-US"/>
              <a:t>和</a:t>
            </a:r>
            <a:r>
              <a:rPr lang="en-US" altLang="zh-CN"/>
              <a:t>LDA</a:t>
            </a:r>
            <a:r>
              <a:rPr lang="zh-CN" altLang="en-US"/>
              <a:t>降维外，还可以使用主题模型来达到降维的效果。</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normAutofit fontScale="90000" lnSpcReduction="20000"/>
          </a:bodyPr>
          <a:p>
            <a:r>
              <a:rPr lang="en-US" altLang="zh-CN"/>
              <a:t> </a:t>
            </a:r>
            <a:r>
              <a:rPr lang="zh-CN" altLang="en-US"/>
              <a:t>在实际的机器学习项目中，特征选择</a:t>
            </a:r>
            <a:r>
              <a:rPr lang="en-US" altLang="zh-CN"/>
              <a:t>/</a:t>
            </a:r>
            <a:r>
              <a:rPr lang="zh-CN" altLang="en-US"/>
              <a:t>降维是必须进行的，因为在数据中存在以下几个方面的问题：</a:t>
            </a:r>
            <a:endParaRPr lang="zh-CN" altLang="en-US"/>
          </a:p>
          <a:p>
            <a:pPr lvl="1"/>
            <a:r>
              <a:rPr lang="zh-CN" altLang="en-US" sz="2015"/>
              <a:t> </a:t>
            </a:r>
            <a:r>
              <a:rPr lang="zh-CN" altLang="en-US">
                <a:sym typeface="+mn-ea"/>
              </a:rPr>
              <a:t>数据的多重共线性：特征属性之间存在着相互关联关系。多重共线性会导致解的空间不稳定，从而导致模型的泛化能力弱；</a:t>
            </a:r>
            <a:endParaRPr lang="zh-CN" altLang="en-US"/>
          </a:p>
          <a:p>
            <a:pPr lvl="1"/>
            <a:r>
              <a:rPr lang="zh-CN" altLang="en-US">
                <a:sym typeface="+mn-ea"/>
              </a:rPr>
              <a:t> 高纬空间样本具有稀疏性，导致模型比较难找到数据特征；</a:t>
            </a:r>
            <a:endParaRPr lang="zh-CN" altLang="en-US"/>
          </a:p>
          <a:p>
            <a:pPr lvl="1"/>
            <a:r>
              <a:rPr lang="zh-CN" altLang="en-US">
                <a:sym typeface="+mn-ea"/>
              </a:rPr>
              <a:t> 过多的变量会妨碍模型查找规律；</a:t>
            </a:r>
            <a:endParaRPr lang="zh-CN" altLang="en-US"/>
          </a:p>
          <a:p>
            <a:pPr lvl="1"/>
            <a:r>
              <a:rPr lang="zh-CN" altLang="en-US">
                <a:sym typeface="+mn-ea"/>
              </a:rPr>
              <a:t> 仅仅考虑单个变量对于目标属性的影响可能忽略变量之间的潜在关系。</a:t>
            </a:r>
            <a:endParaRPr lang="zh-CN" altLang="en-US" sz="2200"/>
          </a:p>
          <a:p>
            <a:r>
              <a:rPr lang="en-US" altLang="zh-CN">
                <a:sym typeface="+mn-ea"/>
              </a:rPr>
              <a:t> </a:t>
            </a:r>
            <a:r>
              <a:rPr lang="zh-CN" altLang="en-US">
                <a:sym typeface="+mn-ea"/>
              </a:rPr>
              <a:t>通过降维的目的是：</a:t>
            </a:r>
            <a:endParaRPr lang="zh-CN" altLang="en-US"/>
          </a:p>
          <a:p>
            <a:pPr lvl="1"/>
            <a:r>
              <a:rPr lang="zh-CN" altLang="en-US">
                <a:sym typeface="+mn-ea"/>
              </a:rPr>
              <a:t> 减少特征属性的个数</a:t>
            </a:r>
            <a:endParaRPr lang="zh-CN" altLang="en-US"/>
          </a:p>
          <a:p>
            <a:pPr lvl="1"/>
            <a:r>
              <a:rPr lang="zh-CN" altLang="en-US">
                <a:sym typeface="+mn-ea"/>
              </a:rPr>
              <a:t> 确保特征属性之间是相互独立的</a:t>
            </a:r>
            <a:endParaRPr lang="zh-CN" altLang="en-US"/>
          </a:p>
          <a:p>
            <a:pPr marL="457200" lvl="1" indent="0">
              <a:buNone/>
            </a:pPr>
            <a:endParaRPr lang="zh-CN" altLang="en-US"/>
          </a:p>
        </p:txBody>
      </p:sp>
      <p:sp>
        <p:nvSpPr>
          <p:cNvPr id="4" name="标题 3"/>
          <p:cNvSpPr>
            <a:spLocks noGrp="1"/>
          </p:cNvSpPr>
          <p:nvPr>
            <p:ph type="title"/>
          </p:nvPr>
        </p:nvSpPr>
        <p:spPr/>
        <p:txBody>
          <a:bodyPr/>
          <a:p>
            <a:r>
              <a:rPr lang="zh-CN" altLang="en-US"/>
              <a:t>特征选择</a:t>
            </a:r>
            <a:r>
              <a:rPr lang="en-US" altLang="zh-CN"/>
              <a:t>/</a:t>
            </a:r>
            <a:r>
              <a:rPr lang="zh-CN" altLang="en-US"/>
              <a:t>降维</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特征选取</a:t>
            </a:r>
            <a:r>
              <a:rPr lang="en-US" altLang="zh-CN"/>
              <a:t>/</a:t>
            </a:r>
            <a:r>
              <a:rPr lang="zh-CN" altLang="en-US"/>
              <a:t>降维</a:t>
            </a:r>
            <a:r>
              <a:rPr lang="en-US" altLang="zh-CN"/>
              <a:t>-PCA</a:t>
            </a:r>
            <a:endParaRPr lang="en-US" altLang="zh-CN"/>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a:t> </a:t>
            </a:r>
            <a:r>
              <a:rPr lang="zh-CN" altLang="en-US"/>
              <a:t>主成分析</a:t>
            </a:r>
            <a:r>
              <a:rPr lang="en-US" altLang="zh-CN"/>
              <a:t>(PCA)</a:t>
            </a:r>
            <a:r>
              <a:rPr lang="zh-CN" altLang="en-US"/>
              <a:t>：将高纬的特征向量合并称为低纬度的特征属性，是一种无监督的降维方法。</a:t>
            </a:r>
            <a:endParaRPr lang="zh-CN" altLang="en-US"/>
          </a:p>
        </p:txBody>
      </p:sp>
      <p:pic>
        <p:nvPicPr>
          <p:cNvPr id="2" name="图片 1"/>
          <p:cNvPicPr>
            <a:picLocks noChangeAspect="1"/>
          </p:cNvPicPr>
          <p:nvPr/>
        </p:nvPicPr>
        <p:blipFill>
          <a:blip r:embed="rId1"/>
          <a:stretch>
            <a:fillRect/>
          </a:stretch>
        </p:blipFill>
        <p:spPr>
          <a:xfrm>
            <a:off x="1052195" y="2331085"/>
            <a:ext cx="9647555" cy="800100"/>
          </a:xfrm>
          <a:prstGeom prst="rect">
            <a:avLst/>
          </a:prstGeom>
        </p:spPr>
      </p:pic>
      <p:pic>
        <p:nvPicPr>
          <p:cNvPr id="6" name="图片 5"/>
          <p:cNvPicPr>
            <a:picLocks noChangeAspect="1"/>
          </p:cNvPicPr>
          <p:nvPr/>
        </p:nvPicPr>
        <p:blipFill>
          <a:blip r:embed="rId2"/>
          <a:stretch>
            <a:fillRect/>
          </a:stretch>
        </p:blipFill>
        <p:spPr>
          <a:xfrm>
            <a:off x="3599815" y="3059430"/>
            <a:ext cx="4990465" cy="354076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210310"/>
            <a:ext cx="11178540" cy="5055235"/>
          </a:xfrm>
        </p:spPr>
        <p:txBody>
          <a:bodyPr>
            <a:normAutofit lnSpcReduction="10000"/>
          </a:bodyPr>
          <a:p>
            <a:r>
              <a:rPr lang="en-US" altLang="zh-CN"/>
              <a:t> PCA(Principal Component Analysis)</a:t>
            </a:r>
            <a:r>
              <a:rPr lang="zh-CN" altLang="en-US"/>
              <a:t>是常用的线性降维方法，是一种无监督的降维算法。算法目标是通过某种线性投影，将高维的数据映射到低维的空间中表示，并且</a:t>
            </a:r>
            <a:r>
              <a:rPr lang="zh-CN" altLang="en-US" b="1"/>
              <a:t>期望在所投影的维度上数据的方差最大（最大方差理论）</a:t>
            </a:r>
            <a:r>
              <a:rPr lang="zh-CN" altLang="en-US"/>
              <a:t>，以此使用较少的数据维度，同时保留较多的原数据点的特性。</a:t>
            </a:r>
            <a:endParaRPr lang="zh-CN" altLang="en-US"/>
          </a:p>
          <a:p>
            <a:r>
              <a:rPr lang="zh-CN" altLang="en-US"/>
              <a:t> 通俗来讲的话，如果将所有点映射到一起，那么维度一定降低下去了，但是同时也会将几乎所有的信息</a:t>
            </a:r>
            <a:r>
              <a:rPr lang="en-US" altLang="zh-CN"/>
              <a:t>(</a:t>
            </a:r>
            <a:r>
              <a:rPr lang="zh-CN" altLang="en-US"/>
              <a:t>包括点点之间的距离等</a:t>
            </a:r>
            <a:r>
              <a:rPr lang="en-US" altLang="zh-CN"/>
              <a:t>)</a:t>
            </a:r>
            <a:r>
              <a:rPr lang="zh-CN" altLang="en-US"/>
              <a:t>都丢失了，而如果映射之后的数据具有比较大的方差，那么可以认为数据点则会比较分散，这样的话，就可以保留更多的信息。从而我们可以看到</a:t>
            </a:r>
            <a:r>
              <a:rPr lang="en-US" altLang="zh-CN"/>
              <a:t>PCA</a:t>
            </a:r>
            <a:r>
              <a:rPr lang="zh-CN" altLang="en-US"/>
              <a:t>是一种丢失原始数据信息最少的无监督线性降维方式。</a:t>
            </a:r>
            <a:endParaRPr lang="zh-CN" altLang="en-US"/>
          </a:p>
        </p:txBody>
      </p:sp>
      <p:sp>
        <p:nvSpPr>
          <p:cNvPr id="4" name="标题 3"/>
          <p:cNvSpPr>
            <a:spLocks noGrp="1"/>
          </p:cNvSpPr>
          <p:nvPr>
            <p:ph type="title"/>
          </p:nvPr>
        </p:nvSpPr>
        <p:spPr/>
        <p:txBody>
          <a:bodyPr/>
          <a:p>
            <a:r>
              <a:rPr lang="en-US" altLang="zh-CN"/>
              <a:t>PCA</a:t>
            </a:r>
            <a:r>
              <a:rPr lang="zh-CN" altLang="en-US"/>
              <a:t>原理</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014095"/>
            <a:ext cx="11178540" cy="5251450"/>
          </a:xfrm>
        </p:spPr>
        <p:txBody>
          <a:bodyPr/>
          <a:p>
            <a:r>
              <a:rPr lang="en-US" altLang="zh-CN"/>
              <a:t> </a:t>
            </a:r>
            <a:r>
              <a:rPr lang="zh-CN" altLang="en-US"/>
              <a:t>在</a:t>
            </a:r>
            <a:r>
              <a:rPr lang="en-US" altLang="zh-CN"/>
              <a:t>PCA</a:t>
            </a:r>
            <a:r>
              <a:rPr lang="zh-CN" altLang="en-US"/>
              <a:t>降维中，数据从原来的坐标系转换为新的坐标系，新坐标系的选择由数据本身的特性决定。第一个坐标轴选择原始数据中方差最大的方向，从统计角度来讲，这个方向是最重要的方向；第二个坐标轴选择和第一个坐标轴垂直或者正交的方向；第三个坐标轴选择和第一个、第二个坐标轴都垂直或者正交的方向；该过程一直重复，直到新坐标系的维度和原始坐标系维度数目一致的时候结束计算。而这些方向所表示的数据特征就被称为</a:t>
            </a:r>
            <a:r>
              <a:rPr lang="en-US" altLang="zh-CN"/>
              <a:t>“</a:t>
            </a:r>
            <a:r>
              <a:rPr lang="zh-CN" altLang="en-US"/>
              <a:t>主成分</a:t>
            </a:r>
            <a:r>
              <a:rPr lang="en-US" altLang="zh-CN"/>
              <a:t>”</a:t>
            </a:r>
            <a:r>
              <a:rPr lang="zh-CN" altLang="en-US"/>
              <a:t>。</a:t>
            </a:r>
            <a:endParaRPr lang="zh-CN" altLang="en-US"/>
          </a:p>
        </p:txBody>
      </p:sp>
      <p:sp>
        <p:nvSpPr>
          <p:cNvPr id="4" name="标题 3"/>
          <p:cNvSpPr>
            <a:spLocks noGrp="1"/>
          </p:cNvSpPr>
          <p:nvPr>
            <p:ph type="title"/>
          </p:nvPr>
        </p:nvSpPr>
        <p:spPr/>
        <p:txBody>
          <a:bodyPr/>
          <a:p>
            <a:r>
              <a:rPr lang="en-US" altLang="zh-CN"/>
              <a:t>PCA</a:t>
            </a:r>
            <a:r>
              <a:rPr lang="zh-CN" altLang="en-US"/>
              <a:t>原理</a:t>
            </a:r>
            <a:endParaRPr lang="zh-CN" altLang="en-US"/>
          </a:p>
        </p:txBody>
      </p:sp>
      <p:pic>
        <p:nvPicPr>
          <p:cNvPr id="6" name="图片 5"/>
          <p:cNvPicPr>
            <a:picLocks noChangeAspect="1"/>
          </p:cNvPicPr>
          <p:nvPr/>
        </p:nvPicPr>
        <p:blipFill>
          <a:blip r:embed="rId1"/>
          <a:srcRect l="7865" t="7287" r="8126" b="5468"/>
          <a:stretch>
            <a:fillRect/>
          </a:stretch>
        </p:blipFill>
        <p:spPr>
          <a:xfrm>
            <a:off x="4696460" y="4489450"/>
            <a:ext cx="2672715" cy="2080260"/>
          </a:xfrm>
          <a:prstGeom prst="rect">
            <a:avLst/>
          </a:prstGeom>
        </p:spPr>
      </p:pic>
      <p:pic>
        <p:nvPicPr>
          <p:cNvPr id="7" name="图片 6"/>
          <p:cNvPicPr>
            <a:picLocks noChangeAspect="1"/>
          </p:cNvPicPr>
          <p:nvPr/>
        </p:nvPicPr>
        <p:blipFill>
          <a:blip r:embed="rId2"/>
          <a:srcRect l="16282" t="8375" r="17177" b="6910"/>
          <a:stretch>
            <a:fillRect/>
          </a:stretch>
        </p:blipFill>
        <p:spPr>
          <a:xfrm>
            <a:off x="7999095" y="3984625"/>
            <a:ext cx="2685415" cy="258508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014095"/>
            <a:ext cx="11178540" cy="5251450"/>
          </a:xfrm>
        </p:spPr>
        <p:txBody>
          <a:bodyPr/>
          <a:p>
            <a:r>
              <a:rPr lang="en-US" altLang="zh-CN"/>
              <a:t> </a:t>
            </a:r>
            <a:r>
              <a:rPr lang="zh-CN" altLang="en-US"/>
              <a:t>假设</a:t>
            </a:r>
            <a:r>
              <a:rPr lang="en-US" altLang="zh-CN"/>
              <a:t>X</a:t>
            </a:r>
            <a:r>
              <a:rPr lang="zh-CN" altLang="en-US"/>
              <a:t>是已经</a:t>
            </a:r>
            <a:r>
              <a:rPr lang="zh-CN" altLang="en-US" b="1"/>
              <a:t>中心化（</a:t>
            </a:r>
            <a:r>
              <a:rPr lang="en-US" altLang="zh-CN" b="1"/>
              <a:t>z-score</a:t>
            </a:r>
            <a:r>
              <a:rPr lang="zh-CN" altLang="en-US" b="1"/>
              <a:t>）</a:t>
            </a:r>
            <a:r>
              <a:rPr lang="zh-CN" altLang="en-US"/>
              <a:t>过的数据矩阵，每列一个样本（每行一个特征）；样本点</a:t>
            </a:r>
            <a:r>
              <a:rPr lang="en-US" altLang="zh-CN"/>
              <a:t>x</a:t>
            </a:r>
            <a:r>
              <a:rPr lang="en-US" altLang="zh-CN" baseline="-25000"/>
              <a:t>i</a:t>
            </a:r>
            <a:r>
              <a:rPr lang="zh-CN" altLang="en-US"/>
              <a:t>在新空间中的超平面上的投影是：</a:t>
            </a:r>
            <a:r>
              <a:rPr lang="en-US" altLang="zh-CN"/>
              <a:t>W</a:t>
            </a:r>
            <a:r>
              <a:rPr lang="en-US" altLang="zh-CN" baseline="30000"/>
              <a:t>T</a:t>
            </a:r>
            <a:r>
              <a:rPr lang="en-US" altLang="zh-CN"/>
              <a:t>x</a:t>
            </a:r>
            <a:r>
              <a:rPr lang="en-US" altLang="zh-CN" baseline="-25000"/>
              <a:t>i</a:t>
            </a:r>
            <a:r>
              <a:rPr lang="zh-CN" altLang="en-US"/>
              <a:t>；若所有样本点的投影能够尽可能的分开，则表示投影之后的点在各个维度上的方差应该最大化，那么投影样本点的各个维度方差和可以表示为：                       ；从而我们可以得到</a:t>
            </a:r>
            <a:r>
              <a:rPr lang="en-US" altLang="zh-CN"/>
              <a:t>PCA</a:t>
            </a:r>
            <a:r>
              <a:rPr lang="zh-CN" altLang="en-US"/>
              <a:t>的最优目标函数是：</a:t>
            </a:r>
            <a:endParaRPr lang="zh-CN" altLang="en-US"/>
          </a:p>
        </p:txBody>
      </p:sp>
      <p:sp>
        <p:nvSpPr>
          <p:cNvPr id="4" name="标题 3"/>
          <p:cNvSpPr>
            <a:spLocks noGrp="1"/>
          </p:cNvSpPr>
          <p:nvPr>
            <p:ph type="title"/>
          </p:nvPr>
        </p:nvSpPr>
        <p:spPr/>
        <p:txBody>
          <a:bodyPr/>
          <a:p>
            <a:r>
              <a:rPr lang="en-US" altLang="zh-CN"/>
              <a:t>PCA</a:t>
            </a:r>
            <a:r>
              <a:rPr lang="zh-CN" altLang="en-US"/>
              <a:t>原理</a:t>
            </a:r>
            <a:endParaRPr lang="zh-CN" altLang="en-US"/>
          </a:p>
        </p:txBody>
      </p:sp>
      <p:graphicFrame>
        <p:nvGraphicFramePr>
          <p:cNvPr id="2" name="对象 1">
            <a:hlinkClick r:id="" action="ppaction://ole?verb="/>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7530" y="3321050"/>
                        <a:ext cx="914400" cy="2159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6159183" y="2640013"/>
          <a:ext cx="2223135" cy="979170"/>
        </p:xfrm>
        <a:graphic>
          <a:graphicData uri="http://schemas.openxmlformats.org/presentationml/2006/ole">
            <mc:AlternateContent xmlns:mc="http://schemas.openxmlformats.org/markup-compatibility/2006">
              <mc:Choice xmlns:v="urn:schemas-microsoft-com:vml" Requires="v">
                <p:oleObj spid="_x0000_s1026" name="" r:id="rId3" imgW="952500" imgH="419100" progId="Equation.KSEE3">
                  <p:embed/>
                </p:oleObj>
              </mc:Choice>
              <mc:Fallback>
                <p:oleObj name="" r:id="rId3" imgW="952500" imgH="419100" progId="Equation.KSEE3">
                  <p:embed/>
                  <p:pic>
                    <p:nvPicPr>
                      <p:cNvPr id="0" name="图片 1025"/>
                      <p:cNvPicPr/>
                      <p:nvPr/>
                    </p:nvPicPr>
                    <p:blipFill>
                      <a:blip r:embed="rId4"/>
                      <a:stretch>
                        <a:fillRect/>
                      </a:stretch>
                    </p:blipFill>
                    <p:spPr>
                      <a:xfrm>
                        <a:off x="6159183" y="2640013"/>
                        <a:ext cx="2223135" cy="97917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3317875" y="3876675"/>
          <a:ext cx="2427605" cy="1067435"/>
        </p:xfrm>
        <a:graphic>
          <a:graphicData uri="http://schemas.openxmlformats.org/presentationml/2006/ole">
            <mc:AlternateContent xmlns:mc="http://schemas.openxmlformats.org/markup-compatibility/2006">
              <mc:Choice xmlns:v="urn:schemas-microsoft-com:vml" Requires="v">
                <p:oleObj spid="_x0000_s1027" name="" r:id="rId5" imgW="1155700" imgH="508000" progId="Equation.KSEE3">
                  <p:embed/>
                </p:oleObj>
              </mc:Choice>
              <mc:Fallback>
                <p:oleObj name="" r:id="rId5" imgW="1155700" imgH="508000" progId="Equation.KSEE3">
                  <p:embed/>
                  <p:pic>
                    <p:nvPicPr>
                      <p:cNvPr id="0" name="图片 1026"/>
                      <p:cNvPicPr/>
                      <p:nvPr/>
                    </p:nvPicPr>
                    <p:blipFill>
                      <a:blip r:embed="rId6"/>
                      <a:stretch>
                        <a:fillRect/>
                      </a:stretch>
                    </p:blipFill>
                    <p:spPr>
                      <a:xfrm>
                        <a:off x="3317875" y="3876675"/>
                        <a:ext cx="2427605" cy="1067435"/>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3"/>
          </p:nvPr>
        </p:nvSpPr>
        <p:spPr>
          <a:xfrm>
            <a:off x="533400" y="1253490"/>
            <a:ext cx="11178540" cy="5012055"/>
          </a:xfrm>
        </p:spPr>
        <p:txBody>
          <a:bodyPr/>
          <a:p>
            <a:r>
              <a:rPr lang="en-US" altLang="zh-CN"/>
              <a:t> </a:t>
            </a:r>
            <a:r>
              <a:rPr lang="zh-CN" altLang="en-US"/>
              <a:t>在进行机器学习之前，收集数据的过程中，我们主要按照以下规则找出我们所需要的数据：</a:t>
            </a:r>
            <a:endParaRPr lang="zh-CN" altLang="en-US"/>
          </a:p>
          <a:p>
            <a:pPr lvl="1"/>
            <a:r>
              <a:rPr lang="zh-CN" altLang="en-US"/>
              <a:t> </a:t>
            </a:r>
            <a:r>
              <a:rPr lang="en-US" altLang="zh-CN"/>
              <a:t>1. </a:t>
            </a:r>
            <a:r>
              <a:rPr lang="zh-CN" altLang="en-US"/>
              <a:t>业务的实现需要哪些数据？</a:t>
            </a:r>
            <a:endParaRPr lang="zh-CN" altLang="en-US"/>
          </a:p>
          <a:p>
            <a:pPr lvl="2"/>
            <a:r>
              <a:rPr lang="zh-CN" altLang="en-US" sz="2000"/>
              <a:t> 基于对业务规则的理解，尽可能多的找出对因变量有影响的所有自变量数据。</a:t>
            </a:r>
            <a:endParaRPr lang="zh-CN" altLang="en-US" sz="2000"/>
          </a:p>
          <a:p>
            <a:pPr lvl="1"/>
            <a:r>
              <a:rPr lang="zh-CN" altLang="en-US"/>
              <a:t> </a:t>
            </a:r>
            <a:r>
              <a:rPr lang="en-US" altLang="zh-CN"/>
              <a:t>2. </a:t>
            </a:r>
            <a:r>
              <a:rPr lang="zh-CN" altLang="en-US"/>
              <a:t>数据可用性评估</a:t>
            </a:r>
            <a:endParaRPr lang="zh-CN" altLang="en-US"/>
          </a:p>
          <a:p>
            <a:pPr lvl="2"/>
            <a:r>
              <a:rPr lang="zh-CN" altLang="en-US"/>
              <a:t> 在获取数据的过程中，首先需要考虑的是这个数据获取的成本；</a:t>
            </a:r>
            <a:endParaRPr lang="zh-CN" altLang="en-US"/>
          </a:p>
          <a:p>
            <a:pPr lvl="2"/>
            <a:r>
              <a:rPr lang="zh-CN" altLang="en-US"/>
              <a:t> 获取得到的数据，在使用之前，需要考虑一下这个数据是否覆盖了所有情况以及这个数据的可信度情况。</a:t>
            </a:r>
            <a:endParaRPr lang="zh-CN" altLang="en-US"/>
          </a:p>
        </p:txBody>
      </p:sp>
      <p:sp>
        <p:nvSpPr>
          <p:cNvPr id="5" name="标题 4"/>
          <p:cNvSpPr>
            <a:spLocks noGrp="1"/>
          </p:cNvSpPr>
          <p:nvPr>
            <p:ph type="title"/>
          </p:nvPr>
        </p:nvSpPr>
        <p:spPr/>
        <p:txBody>
          <a:bodyPr/>
          <a:p>
            <a:r>
              <a:rPr lang="zh-CN" altLang="en-US"/>
              <a:t>需要哪些数据？</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136650"/>
            <a:ext cx="11178540" cy="5128895"/>
          </a:xfrm>
        </p:spPr>
        <p:txBody>
          <a:bodyPr>
            <a:normAutofit lnSpcReduction="20000"/>
          </a:bodyPr>
          <a:p>
            <a:r>
              <a:rPr lang="en-US" altLang="zh-CN"/>
              <a:t> </a:t>
            </a:r>
            <a:r>
              <a:rPr lang="zh-CN" altLang="en-US"/>
              <a:t>在</a:t>
            </a:r>
            <a:r>
              <a:rPr lang="en-US" altLang="zh-CN"/>
              <a:t>PCA</a:t>
            </a:r>
            <a:r>
              <a:rPr lang="zh-CN" altLang="en-US"/>
              <a:t>的目标函数基础上，带入拉格朗日求解最终，可以得到最终的拉格朗日函数函数为：</a:t>
            </a:r>
            <a:endParaRPr lang="zh-CN" altLang="en-US"/>
          </a:p>
          <a:p>
            <a:endParaRPr lang="zh-CN" altLang="en-US"/>
          </a:p>
          <a:p>
            <a:r>
              <a:rPr lang="zh-CN" altLang="en-US"/>
              <a:t> 对拉格朗日函数求偏导数</a:t>
            </a:r>
            <a:r>
              <a:rPr lang="en-US" altLang="zh-CN"/>
              <a:t>0</a:t>
            </a:r>
            <a:r>
              <a:rPr lang="zh-CN" altLang="en-US"/>
              <a:t>：</a:t>
            </a:r>
            <a:endParaRPr lang="zh-CN" altLang="en-US"/>
          </a:p>
          <a:p>
            <a:endParaRPr lang="zh-CN" altLang="en-US"/>
          </a:p>
          <a:p>
            <a:endParaRPr lang="zh-CN" altLang="en-US"/>
          </a:p>
          <a:p>
            <a:r>
              <a:rPr lang="zh-CN" altLang="en-US"/>
              <a:t> 可以发现如果，此时将</a:t>
            </a:r>
            <a:r>
              <a:rPr lang="en-US" altLang="zh-CN"/>
              <a:t>XX</a:t>
            </a:r>
            <a:r>
              <a:rPr lang="en-US" altLang="zh-CN" baseline="30000"/>
              <a:t>T</a:t>
            </a:r>
            <a:r>
              <a:rPr lang="zh-CN" altLang="en-US"/>
              <a:t>看成一个整体</a:t>
            </a:r>
            <a:r>
              <a:rPr lang="en-US" altLang="zh-CN"/>
              <a:t>A</a:t>
            </a:r>
            <a:r>
              <a:rPr lang="zh-CN" altLang="en-US"/>
              <a:t>，那么求解</a:t>
            </a:r>
            <a:r>
              <a:rPr lang="en-US" altLang="zh-CN"/>
              <a:t>W</a:t>
            </a:r>
            <a:r>
              <a:rPr lang="zh-CN" altLang="en-US"/>
              <a:t>的过程恰好就是求解矩阵</a:t>
            </a:r>
            <a:r>
              <a:rPr lang="en-US" altLang="zh-CN"/>
              <a:t>A</a:t>
            </a:r>
            <a:r>
              <a:rPr lang="zh-CN" altLang="en-US"/>
              <a:t>的特征向量的过程，所以我们可以认为</a:t>
            </a:r>
            <a:r>
              <a:rPr lang="en-US" altLang="zh-CN"/>
              <a:t>PCA</a:t>
            </a:r>
            <a:r>
              <a:rPr lang="zh-CN" altLang="en-US"/>
              <a:t>的计算其实就是对进行去中心化后的数据的协方差矩阵求解特征值和特征向量。</a:t>
            </a:r>
            <a:endParaRPr lang="zh-CN" altLang="en-US"/>
          </a:p>
        </p:txBody>
      </p:sp>
      <p:sp>
        <p:nvSpPr>
          <p:cNvPr id="4" name="标题 3"/>
          <p:cNvSpPr>
            <a:spLocks noGrp="1"/>
          </p:cNvSpPr>
          <p:nvPr>
            <p:ph type="title"/>
          </p:nvPr>
        </p:nvSpPr>
        <p:spPr/>
        <p:txBody>
          <a:bodyPr>
            <a:normAutofit/>
          </a:bodyPr>
          <a:p>
            <a:r>
              <a:rPr lang="en-US" altLang="zh-CN">
                <a:sym typeface="+mn-ea"/>
              </a:rPr>
              <a:t>PCA</a:t>
            </a:r>
            <a:r>
              <a:rPr lang="zh-CN" altLang="en-US">
                <a:sym typeface="+mn-ea"/>
              </a:rPr>
              <a:t>原理</a:t>
            </a:r>
            <a:endParaRPr lang="zh-CN" altLang="en-US"/>
          </a:p>
        </p:txBody>
      </p:sp>
      <p:graphicFrame>
        <p:nvGraphicFramePr>
          <p:cNvPr id="5" name="对象 4">
            <a:hlinkClick r:id="" action="ppaction://ole?verb="/>
          </p:cNvPr>
          <p:cNvGraphicFramePr>
            <a:graphicFrameLocks noChangeAspect="1"/>
          </p:cNvGraphicFramePr>
          <p:nvPr/>
        </p:nvGraphicFramePr>
        <p:xfrm>
          <a:off x="2374265" y="1831340"/>
          <a:ext cx="5361305" cy="689610"/>
        </p:xfrm>
        <a:graphic>
          <a:graphicData uri="http://schemas.openxmlformats.org/presentationml/2006/ole">
            <mc:AlternateContent xmlns:mc="http://schemas.openxmlformats.org/markup-compatibility/2006">
              <mc:Choice xmlns:v="urn:schemas-microsoft-com:vml" Requires="v">
                <p:oleObj spid="_x0000_s2049" name="" r:id="rId1" imgW="1777365" imgH="228600" progId="Equation.KSEE3">
                  <p:embed/>
                </p:oleObj>
              </mc:Choice>
              <mc:Fallback>
                <p:oleObj name="" r:id="rId1" imgW="1777365" imgH="228600" progId="Equation.KSEE3">
                  <p:embed/>
                  <p:pic>
                    <p:nvPicPr>
                      <p:cNvPr id="0" name="图片 2048"/>
                      <p:cNvPicPr/>
                      <p:nvPr/>
                    </p:nvPicPr>
                    <p:blipFill>
                      <a:blip r:embed="rId2"/>
                      <a:stretch>
                        <a:fillRect/>
                      </a:stretch>
                    </p:blipFill>
                    <p:spPr>
                      <a:xfrm>
                        <a:off x="2374265" y="1831340"/>
                        <a:ext cx="5361305" cy="689610"/>
                      </a:xfrm>
                      <a:prstGeom prst="rect">
                        <a:avLst/>
                      </a:prstGeom>
                    </p:spPr>
                  </p:pic>
                </p:oleObj>
              </mc:Fallback>
            </mc:AlternateContent>
          </a:graphicData>
        </a:graphic>
      </p:graphicFrame>
      <p:grpSp>
        <p:nvGrpSpPr>
          <p:cNvPr id="10" name="组合 9"/>
          <p:cNvGrpSpPr/>
          <p:nvPr/>
        </p:nvGrpSpPr>
        <p:grpSpPr>
          <a:xfrm>
            <a:off x="4687570" y="2726690"/>
            <a:ext cx="4859655" cy="1554480"/>
            <a:chOff x="4541" y="5868"/>
            <a:chExt cx="7653" cy="2448"/>
          </a:xfrm>
        </p:grpSpPr>
        <p:graphicFrame>
          <p:nvGraphicFramePr>
            <p:cNvPr id="6" name="对象 5">
              <a:hlinkClick r:id="" action="ppaction://ole?verb="/>
            </p:cNvPr>
            <p:cNvGraphicFramePr>
              <a:graphicFrameLocks noChangeAspect="1"/>
            </p:cNvGraphicFramePr>
            <p:nvPr/>
          </p:nvGraphicFramePr>
          <p:xfrm>
            <a:off x="4541" y="5868"/>
            <a:ext cx="5094" cy="1436"/>
          </p:xfrm>
          <a:graphic>
            <a:graphicData uri="http://schemas.openxmlformats.org/presentationml/2006/ole">
              <mc:AlternateContent xmlns:mc="http://schemas.openxmlformats.org/markup-compatibility/2006">
                <mc:Choice xmlns:v="urn:schemas-microsoft-com:vml" Requires="v">
                  <p:oleObj spid="_x0000_s2050" name="" r:id="rId3" imgW="1397000" imgH="393700" progId="Equation.KSEE3">
                    <p:embed/>
                  </p:oleObj>
                </mc:Choice>
                <mc:Fallback>
                  <p:oleObj name="" r:id="rId3" imgW="1397000" imgH="393700" progId="Equation.KSEE3">
                    <p:embed/>
                    <p:pic>
                      <p:nvPicPr>
                        <p:cNvPr id="0" name="图片 2049"/>
                        <p:cNvPicPr/>
                        <p:nvPr/>
                      </p:nvPicPr>
                      <p:blipFill>
                        <a:blip r:embed="rId4"/>
                        <a:stretch>
                          <a:fillRect/>
                        </a:stretch>
                      </p:blipFill>
                      <p:spPr>
                        <a:xfrm>
                          <a:off x="4541" y="5868"/>
                          <a:ext cx="5094" cy="1436"/>
                        </a:xfrm>
                        <a:prstGeom prst="rect">
                          <a:avLst/>
                        </a:prstGeom>
                      </p:spPr>
                    </p:pic>
                  </p:oleObj>
                </mc:Fallback>
              </mc:AlternateContent>
            </a:graphicData>
          </a:graphic>
        </p:graphicFrame>
        <p:grpSp>
          <p:nvGrpSpPr>
            <p:cNvPr id="9" name="组合 8"/>
            <p:cNvGrpSpPr/>
            <p:nvPr/>
          </p:nvGrpSpPr>
          <p:grpSpPr>
            <a:xfrm>
              <a:off x="5966" y="7240"/>
              <a:ext cx="6229" cy="1076"/>
              <a:chOff x="4876" y="7862"/>
              <a:chExt cx="6229" cy="1076"/>
            </a:xfrm>
          </p:grpSpPr>
          <p:graphicFrame>
            <p:nvGraphicFramePr>
              <p:cNvPr id="7" name="对象 6">
                <a:hlinkClick r:id="" action="ppaction://ole?verb="/>
              </p:cNvPr>
              <p:cNvGraphicFramePr>
                <a:graphicFrameLocks noChangeAspect="1"/>
              </p:cNvGraphicFramePr>
              <p:nvPr/>
            </p:nvGraphicFramePr>
            <p:xfrm>
              <a:off x="4876" y="7862"/>
              <a:ext cx="2331" cy="1076"/>
            </p:xfrm>
            <a:graphic>
              <a:graphicData uri="http://schemas.openxmlformats.org/presentationml/2006/ole">
                <mc:AlternateContent xmlns:mc="http://schemas.openxmlformats.org/markup-compatibility/2006">
                  <mc:Choice xmlns:v="urn:schemas-microsoft-com:vml" Requires="v">
                    <p:oleObj spid="_x0000_s2051" name="" r:id="rId5" imgW="660400" imgH="304800" progId="Equation.KSEE3">
                      <p:embed/>
                    </p:oleObj>
                  </mc:Choice>
                  <mc:Fallback>
                    <p:oleObj name="" r:id="rId5" imgW="660400" imgH="304800" progId="Equation.KSEE3">
                      <p:embed/>
                      <p:pic>
                        <p:nvPicPr>
                          <p:cNvPr id="0" name="图片 2050"/>
                          <p:cNvPicPr/>
                          <p:nvPr/>
                        </p:nvPicPr>
                        <p:blipFill>
                          <a:blip r:embed="rId6"/>
                          <a:stretch>
                            <a:fillRect/>
                          </a:stretch>
                        </p:blipFill>
                        <p:spPr>
                          <a:xfrm>
                            <a:off x="4876" y="7862"/>
                            <a:ext cx="2331" cy="1076"/>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7457" y="8079"/>
              <a:ext cx="3648" cy="859"/>
            </p:xfrm>
            <a:graphic>
              <a:graphicData uri="http://schemas.openxmlformats.org/presentationml/2006/ole">
                <mc:AlternateContent xmlns:mc="http://schemas.openxmlformats.org/markup-compatibility/2006">
                  <mc:Choice xmlns:v="urn:schemas-microsoft-com:vml" Requires="v">
                    <p:oleObj spid="_x0000_s2052" name="" r:id="rId7" imgW="862965" imgH="203200" progId="Equation.KSEE3">
                      <p:embed/>
                    </p:oleObj>
                  </mc:Choice>
                  <mc:Fallback>
                    <p:oleObj name="" r:id="rId7" imgW="862965" imgH="203200" progId="Equation.KSEE3">
                      <p:embed/>
                      <p:pic>
                        <p:nvPicPr>
                          <p:cNvPr id="0" name="图片 2051"/>
                          <p:cNvPicPr/>
                          <p:nvPr/>
                        </p:nvPicPr>
                        <p:blipFill>
                          <a:blip r:embed="rId8"/>
                          <a:stretch>
                            <a:fillRect/>
                          </a:stretch>
                        </p:blipFill>
                        <p:spPr>
                          <a:xfrm>
                            <a:off x="7457" y="8079"/>
                            <a:ext cx="3648" cy="859"/>
                          </a:xfrm>
                          <a:prstGeom prst="rect">
                            <a:avLst/>
                          </a:prstGeom>
                        </p:spPr>
                      </p:pic>
                    </p:oleObj>
                  </mc:Fallback>
                </mc:AlternateContent>
              </a:graphicData>
            </a:graphic>
          </p:graphicFrame>
        </p:grpSp>
      </p:grpSp>
      <p:graphicFrame>
        <p:nvGraphicFramePr>
          <p:cNvPr id="12" name="对象 11">
            <a:hlinkClick r:id="" action="ppaction://ole?verb="/>
          </p:cNvPr>
          <p:cNvGraphicFramePr>
            <a:graphicFrameLocks noChangeAspect="1"/>
          </p:cNvGraphicFramePr>
          <p:nvPr/>
        </p:nvGraphicFramePr>
        <p:xfrm>
          <a:off x="7178675" y="4355465"/>
          <a:ext cx="2609215" cy="351155"/>
        </p:xfrm>
        <a:graphic>
          <a:graphicData uri="http://schemas.openxmlformats.org/presentationml/2006/ole">
            <mc:AlternateContent xmlns:mc="http://schemas.openxmlformats.org/markup-compatibility/2006">
              <mc:Choice xmlns:v="urn:schemas-microsoft-com:vml" Requires="v">
                <p:oleObj spid="_x0000_s13" name="" r:id="rId9" imgW="1511300" imgH="203200" progId="Equation.KSEE3">
                  <p:embed/>
                </p:oleObj>
              </mc:Choice>
              <mc:Fallback>
                <p:oleObj name="" r:id="rId9" imgW="1511300" imgH="203200" progId="Equation.KSEE3">
                  <p:embed/>
                  <p:pic>
                    <p:nvPicPr>
                      <p:cNvPr id="0" name="图片 2051"/>
                      <p:cNvPicPr/>
                      <p:nvPr/>
                    </p:nvPicPr>
                    <p:blipFill>
                      <a:blip r:embed="rId10"/>
                      <a:stretch>
                        <a:fillRect/>
                      </a:stretch>
                    </p:blipFill>
                    <p:spPr>
                      <a:xfrm>
                        <a:off x="7178675" y="4355465"/>
                        <a:ext cx="2609215" cy="351155"/>
                      </a:xfrm>
                      <a:prstGeom prst="rect">
                        <a:avLst/>
                      </a:prstGeom>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144905"/>
            <a:ext cx="11178540" cy="5120640"/>
          </a:xfrm>
        </p:spPr>
        <p:txBody>
          <a:bodyPr/>
          <a:p>
            <a:r>
              <a:rPr lang="en-US" altLang="zh-CN"/>
              <a:t> </a:t>
            </a:r>
            <a:r>
              <a:rPr lang="zh-CN" altLang="en-US"/>
              <a:t>输入：样本集</a:t>
            </a:r>
            <a:r>
              <a:rPr lang="en-US" altLang="zh-CN"/>
              <a:t>X={x1,x2,...,xn}</a:t>
            </a:r>
            <a:r>
              <a:rPr lang="zh-CN" altLang="en-US"/>
              <a:t>；每个样本有</a:t>
            </a:r>
            <a:r>
              <a:rPr lang="en-US" altLang="zh-CN"/>
              <a:t>m</a:t>
            </a:r>
            <a:r>
              <a:rPr lang="zh-CN" altLang="en-US"/>
              <a:t>维特征，</a:t>
            </a:r>
            <a:r>
              <a:rPr lang="en-US" altLang="zh-CN"/>
              <a:t>X</a:t>
            </a:r>
            <a:r>
              <a:rPr lang="zh-CN" altLang="en-US"/>
              <a:t>是一个</a:t>
            </a:r>
            <a:r>
              <a:rPr lang="en-US" altLang="zh-CN"/>
              <a:t>m</a:t>
            </a:r>
            <a:r>
              <a:rPr lang="zh-CN" altLang="en-US"/>
              <a:t>行</a:t>
            </a:r>
            <a:r>
              <a:rPr lang="en-US" altLang="zh-CN"/>
              <a:t>n</a:t>
            </a:r>
            <a:r>
              <a:rPr lang="zh-CN" altLang="en-US"/>
              <a:t>列的矩阵</a:t>
            </a:r>
            <a:endParaRPr lang="zh-CN" altLang="en-US"/>
          </a:p>
          <a:p>
            <a:r>
              <a:rPr lang="en-US" altLang="zh-CN"/>
              <a:t> </a:t>
            </a:r>
            <a:r>
              <a:rPr lang="zh-CN" altLang="en-US"/>
              <a:t>步骤：</a:t>
            </a:r>
            <a:endParaRPr lang="zh-CN" altLang="en-US"/>
          </a:p>
          <a:p>
            <a:pPr lvl="1"/>
            <a:r>
              <a:rPr lang="zh-CN" altLang="en-US"/>
              <a:t> 数据中心化：对</a:t>
            </a:r>
            <a:r>
              <a:rPr lang="en-US" altLang="zh-CN"/>
              <a:t>X</a:t>
            </a:r>
            <a:r>
              <a:rPr lang="zh-CN" altLang="en-US"/>
              <a:t>中的每一行</a:t>
            </a:r>
            <a:r>
              <a:rPr lang="en-US" altLang="zh-CN"/>
              <a:t>(</a:t>
            </a:r>
            <a:r>
              <a:rPr lang="zh-CN" altLang="en-US"/>
              <a:t>即一个特征属性</a:t>
            </a:r>
            <a:r>
              <a:rPr lang="en-US" altLang="zh-CN"/>
              <a:t>)</a:t>
            </a:r>
            <a:r>
              <a:rPr lang="zh-CN" altLang="en-US"/>
              <a:t>进行零均值化，即减去这一行的均值</a:t>
            </a:r>
            <a:endParaRPr lang="zh-CN" altLang="en-US"/>
          </a:p>
          <a:p>
            <a:pPr lvl="1"/>
            <a:r>
              <a:rPr lang="zh-CN" altLang="en-US"/>
              <a:t> 求出数据中心化后矩阵</a:t>
            </a:r>
            <a:r>
              <a:rPr lang="en-US" altLang="zh-CN"/>
              <a:t>X</a:t>
            </a:r>
            <a:r>
              <a:rPr lang="zh-CN" altLang="en-US"/>
              <a:t>的协方差矩阵</a:t>
            </a:r>
            <a:r>
              <a:rPr lang="en-US" altLang="zh-CN"/>
              <a:t>(</a:t>
            </a:r>
            <a:r>
              <a:rPr lang="zh-CN" altLang="en-US"/>
              <a:t>即特征与特征之间的协方差构成的矩阵</a:t>
            </a:r>
            <a:r>
              <a:rPr lang="en-US" altLang="zh-CN"/>
              <a:t>)</a:t>
            </a:r>
            <a:endParaRPr lang="en-US" altLang="zh-CN"/>
          </a:p>
          <a:p>
            <a:pPr lvl="1"/>
            <a:r>
              <a:rPr lang="en-US" altLang="zh-CN"/>
              <a:t> </a:t>
            </a:r>
            <a:r>
              <a:rPr lang="zh-CN" altLang="en-US"/>
              <a:t>求解协方差矩阵的特征值和特征向量</a:t>
            </a:r>
            <a:endParaRPr lang="zh-CN" altLang="en-US"/>
          </a:p>
          <a:p>
            <a:pPr lvl="1"/>
            <a:r>
              <a:rPr lang="zh-CN" altLang="en-US"/>
              <a:t> 将特征向量按照特征值从大到小按列进行排列称为矩阵，获取最前面的</a:t>
            </a:r>
            <a:r>
              <a:rPr lang="en-US" altLang="zh-CN"/>
              <a:t>k</a:t>
            </a:r>
            <a:r>
              <a:rPr lang="zh-CN" altLang="en-US"/>
              <a:t>列数据形成矩阵</a:t>
            </a:r>
            <a:r>
              <a:rPr lang="en-US" altLang="zh-CN"/>
              <a:t>W</a:t>
            </a:r>
            <a:endParaRPr lang="en-US" altLang="zh-CN"/>
          </a:p>
          <a:p>
            <a:pPr lvl="1"/>
            <a:r>
              <a:rPr lang="en-US" altLang="zh-CN"/>
              <a:t> </a:t>
            </a:r>
            <a:r>
              <a:rPr lang="zh-CN" altLang="en-US"/>
              <a:t>利用矩阵</a:t>
            </a:r>
            <a:r>
              <a:rPr lang="en-US" altLang="zh-CN"/>
              <a:t>W</a:t>
            </a:r>
            <a:r>
              <a:rPr lang="zh-CN" altLang="en-US"/>
              <a:t>和样本集</a:t>
            </a:r>
            <a:r>
              <a:rPr lang="en-US" altLang="zh-CN"/>
              <a:t>X</a:t>
            </a:r>
            <a:r>
              <a:rPr lang="zh-CN" altLang="en-US"/>
              <a:t>进行矩阵的乘法得到降低到</a:t>
            </a:r>
            <a:r>
              <a:rPr lang="en-US" altLang="zh-CN"/>
              <a:t>k</a:t>
            </a:r>
            <a:r>
              <a:rPr lang="zh-CN" altLang="en-US"/>
              <a:t>维的最终数据矩阵</a:t>
            </a:r>
            <a:endParaRPr lang="zh-CN" altLang="en-US"/>
          </a:p>
        </p:txBody>
      </p:sp>
      <p:sp>
        <p:nvSpPr>
          <p:cNvPr id="4" name="标题 3"/>
          <p:cNvSpPr>
            <a:spLocks noGrp="1"/>
          </p:cNvSpPr>
          <p:nvPr>
            <p:ph type="title"/>
          </p:nvPr>
        </p:nvSpPr>
        <p:spPr/>
        <p:txBody>
          <a:bodyPr/>
          <a:p>
            <a:r>
              <a:rPr lang="en-US" altLang="zh-CN"/>
              <a:t>PCA</a:t>
            </a:r>
            <a:r>
              <a:rPr lang="zh-CN" altLang="en-US"/>
              <a:t>的执行过程</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t>PCA</a:t>
            </a:r>
            <a:r>
              <a:rPr lang="zh-CN" altLang="en-US"/>
              <a:t>案例</a:t>
            </a:r>
            <a:endParaRPr lang="zh-CN" altLang="en-US"/>
          </a:p>
        </p:txBody>
      </p:sp>
      <p:grpSp>
        <p:nvGrpSpPr>
          <p:cNvPr id="9" name="组合 8"/>
          <p:cNvGrpSpPr/>
          <p:nvPr/>
        </p:nvGrpSpPr>
        <p:grpSpPr>
          <a:xfrm>
            <a:off x="1106805" y="941070"/>
            <a:ext cx="9058910" cy="2838450"/>
            <a:chOff x="1147" y="1689"/>
            <a:chExt cx="14266" cy="4470"/>
          </a:xfrm>
        </p:grpSpPr>
        <p:pic>
          <p:nvPicPr>
            <p:cNvPr id="5" name="内容占位符 5"/>
            <p:cNvPicPr>
              <a:picLocks noChangeAspect="1"/>
            </p:cNvPicPr>
            <p:nvPr/>
          </p:nvPicPr>
          <p:blipFill>
            <a:blip r:embed="rId1"/>
            <a:srcRect l="59601"/>
            <a:stretch>
              <a:fillRect/>
            </a:stretch>
          </p:blipFill>
          <p:spPr>
            <a:xfrm>
              <a:off x="10245" y="1689"/>
              <a:ext cx="5169" cy="4470"/>
            </a:xfrm>
            <a:prstGeom prst="rect">
              <a:avLst/>
            </a:prstGeom>
          </p:spPr>
        </p:pic>
        <p:pic>
          <p:nvPicPr>
            <p:cNvPr id="8" name="图片 7"/>
            <p:cNvPicPr>
              <a:picLocks noChangeAspect="1"/>
            </p:cNvPicPr>
            <p:nvPr/>
          </p:nvPicPr>
          <p:blipFill>
            <a:blip r:embed="rId1"/>
            <a:srcRect r="40499" b="46837"/>
            <a:stretch>
              <a:fillRect/>
            </a:stretch>
          </p:blipFill>
          <p:spPr>
            <a:xfrm>
              <a:off x="1147" y="1805"/>
              <a:ext cx="8884" cy="2773"/>
            </a:xfrm>
            <a:prstGeom prst="rect">
              <a:avLst/>
            </a:prstGeom>
          </p:spPr>
        </p:pic>
      </p:grpSp>
      <p:graphicFrame>
        <p:nvGraphicFramePr>
          <p:cNvPr id="10" name="对象 9">
            <a:hlinkClick r:id="" action="ppaction://ole?verb="/>
          </p:cNvPr>
          <p:cNvGraphicFramePr>
            <a:graphicFrameLocks noChangeAspect="1"/>
          </p:cNvGraphicFramePr>
          <p:nvPr/>
        </p:nvGraphicFramePr>
        <p:xfrm>
          <a:off x="481330" y="3265805"/>
          <a:ext cx="3061970" cy="868045"/>
        </p:xfrm>
        <a:graphic>
          <a:graphicData uri="http://schemas.openxmlformats.org/presentationml/2006/ole">
            <mc:AlternateContent xmlns:mc="http://schemas.openxmlformats.org/markup-compatibility/2006">
              <mc:Choice xmlns:v="urn:schemas-microsoft-com:vml" Requires="v">
                <p:oleObj spid="_x0000_s3073" name="" r:id="rId2" imgW="1612900" imgH="457200" progId="Equation.KSEE3">
                  <p:embed/>
                </p:oleObj>
              </mc:Choice>
              <mc:Fallback>
                <p:oleObj name="" r:id="rId2" imgW="1612900" imgH="457200" progId="Equation.KSEE3">
                  <p:embed/>
                  <p:pic>
                    <p:nvPicPr>
                      <p:cNvPr id="0" name="图片 3072"/>
                      <p:cNvPicPr/>
                      <p:nvPr/>
                    </p:nvPicPr>
                    <p:blipFill>
                      <a:blip r:embed="rId3"/>
                      <a:stretch>
                        <a:fillRect/>
                      </a:stretch>
                    </p:blipFill>
                    <p:spPr>
                      <a:xfrm>
                        <a:off x="481330" y="3265805"/>
                        <a:ext cx="3061970" cy="868045"/>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447675" y="4551680"/>
          <a:ext cx="3715385" cy="983615"/>
        </p:xfrm>
        <a:graphic>
          <a:graphicData uri="http://schemas.openxmlformats.org/presentationml/2006/ole">
            <mc:AlternateContent xmlns:mc="http://schemas.openxmlformats.org/markup-compatibility/2006">
              <mc:Choice xmlns:v="urn:schemas-microsoft-com:vml" Requires="v">
                <p:oleObj spid="_x0000_s3074" name="" r:id="rId4" imgW="1727200" imgH="457200" progId="Equation.KSEE3">
                  <p:embed/>
                </p:oleObj>
              </mc:Choice>
              <mc:Fallback>
                <p:oleObj name="" r:id="rId4" imgW="1727200" imgH="457200" progId="Equation.KSEE3">
                  <p:embed/>
                  <p:pic>
                    <p:nvPicPr>
                      <p:cNvPr id="0" name="图片 3073"/>
                      <p:cNvPicPr/>
                      <p:nvPr/>
                    </p:nvPicPr>
                    <p:blipFill>
                      <a:blip r:embed="rId5"/>
                      <a:stretch>
                        <a:fillRect/>
                      </a:stretch>
                    </p:blipFill>
                    <p:spPr>
                      <a:xfrm>
                        <a:off x="447675" y="4551680"/>
                        <a:ext cx="3715385" cy="98361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4518660" y="3113405"/>
          <a:ext cx="3152775" cy="1964055"/>
        </p:xfrm>
        <a:graphic>
          <a:graphicData uri="http://schemas.openxmlformats.org/presentationml/2006/ole">
            <mc:AlternateContent xmlns:mc="http://schemas.openxmlformats.org/markup-compatibility/2006">
              <mc:Choice xmlns:v="urn:schemas-microsoft-com:vml" Requires="v">
                <p:oleObj spid="_x0000_s3075" name="" r:id="rId6" imgW="1752600" imgH="1091565" progId="Equation.KSEE3">
                  <p:embed/>
                </p:oleObj>
              </mc:Choice>
              <mc:Fallback>
                <p:oleObj name="" r:id="rId6" imgW="1752600" imgH="1091565" progId="Equation.KSEE3">
                  <p:embed/>
                  <p:pic>
                    <p:nvPicPr>
                      <p:cNvPr id="0" name="图片 3074"/>
                      <p:cNvPicPr/>
                      <p:nvPr/>
                    </p:nvPicPr>
                    <p:blipFill>
                      <a:blip r:embed="rId7"/>
                      <a:stretch>
                        <a:fillRect/>
                      </a:stretch>
                    </p:blipFill>
                    <p:spPr>
                      <a:xfrm>
                        <a:off x="4518660" y="3113405"/>
                        <a:ext cx="3152775" cy="1964055"/>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4953318" y="5440998"/>
          <a:ext cx="6338570" cy="548005"/>
        </p:xfrm>
        <a:graphic>
          <a:graphicData uri="http://schemas.openxmlformats.org/presentationml/2006/ole">
            <mc:AlternateContent xmlns:mc="http://schemas.openxmlformats.org/markup-compatibility/2006">
              <mc:Choice xmlns:v="urn:schemas-microsoft-com:vml" Requires="v">
                <p:oleObj spid="_x0000_s3076" name="" r:id="rId8" imgW="2794000" imgH="241300" progId="Equation.KSEE3">
                  <p:embed/>
                </p:oleObj>
              </mc:Choice>
              <mc:Fallback>
                <p:oleObj name="" r:id="rId8" imgW="2794000" imgH="241300" progId="Equation.KSEE3">
                  <p:embed/>
                  <p:pic>
                    <p:nvPicPr>
                      <p:cNvPr id="0" name="图片 3075"/>
                      <p:cNvPicPr/>
                      <p:nvPr/>
                    </p:nvPicPr>
                    <p:blipFill>
                      <a:blip r:embed="rId9"/>
                      <a:stretch>
                        <a:fillRect/>
                      </a:stretch>
                    </p:blipFill>
                    <p:spPr>
                      <a:xfrm>
                        <a:off x="4953318" y="5440998"/>
                        <a:ext cx="6338570" cy="548005"/>
                      </a:xfrm>
                      <a:prstGeom prst="rect">
                        <a:avLst/>
                      </a:prstGeom>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t>PCA</a:t>
            </a:r>
            <a:r>
              <a:rPr lang="zh-CN" altLang="en-US"/>
              <a:t>案例</a:t>
            </a:r>
            <a:endParaRPr lang="zh-CN" altLang="en-US"/>
          </a:p>
        </p:txBody>
      </p:sp>
      <p:pic>
        <p:nvPicPr>
          <p:cNvPr id="5" name="内容占位符 4"/>
          <p:cNvPicPr>
            <a:picLocks noChangeAspect="1"/>
          </p:cNvPicPr>
          <p:nvPr>
            <p:ph idx="13"/>
          </p:nvPr>
        </p:nvPicPr>
        <p:blipFill>
          <a:blip r:embed="rId1"/>
          <a:stretch>
            <a:fillRect/>
          </a:stretch>
        </p:blipFill>
        <p:spPr>
          <a:xfrm>
            <a:off x="6104890" y="932180"/>
            <a:ext cx="5190490" cy="5606415"/>
          </a:xfrm>
          <a:prstGeom prst="rect">
            <a:avLst/>
          </a:prstGeom>
        </p:spPr>
      </p:pic>
      <p:pic>
        <p:nvPicPr>
          <p:cNvPr id="6" name="图片 5"/>
          <p:cNvPicPr>
            <a:picLocks noChangeAspect="1"/>
          </p:cNvPicPr>
          <p:nvPr/>
        </p:nvPicPr>
        <p:blipFill>
          <a:blip r:embed="rId2"/>
          <a:stretch>
            <a:fillRect/>
          </a:stretch>
        </p:blipFill>
        <p:spPr>
          <a:xfrm>
            <a:off x="498475" y="2199640"/>
            <a:ext cx="5361940" cy="828675"/>
          </a:xfrm>
          <a:prstGeom prst="rect">
            <a:avLst/>
          </a:prstGeom>
        </p:spPr>
      </p:pic>
      <p:graphicFrame>
        <p:nvGraphicFramePr>
          <p:cNvPr id="13" name="对象 12">
            <a:hlinkClick r:id="" action="ppaction://ole?verb="/>
          </p:cNvPr>
          <p:cNvGraphicFramePr>
            <a:graphicFrameLocks noChangeAspect="1"/>
          </p:cNvGraphicFramePr>
          <p:nvPr/>
        </p:nvGraphicFramePr>
        <p:xfrm>
          <a:off x="1041400" y="3580130"/>
          <a:ext cx="4523105" cy="547370"/>
        </p:xfrm>
        <a:graphic>
          <a:graphicData uri="http://schemas.openxmlformats.org/presentationml/2006/ole">
            <mc:AlternateContent xmlns:mc="http://schemas.openxmlformats.org/markup-compatibility/2006">
              <mc:Choice xmlns:v="urn:schemas-microsoft-com:vml" Requires="v">
                <p:oleObj spid="_x0000_s3076" name="" r:id="rId3" imgW="1993900" imgH="241300" progId="Equation.KSEE3">
                  <p:embed/>
                </p:oleObj>
              </mc:Choice>
              <mc:Fallback>
                <p:oleObj name="" r:id="rId3" imgW="1993900" imgH="241300" progId="Equation.KSEE3">
                  <p:embed/>
                  <p:pic>
                    <p:nvPicPr>
                      <p:cNvPr id="0" name="图片 3075"/>
                      <p:cNvPicPr/>
                      <p:nvPr/>
                    </p:nvPicPr>
                    <p:blipFill>
                      <a:blip r:embed="rId4"/>
                      <a:stretch>
                        <a:fillRect/>
                      </a:stretch>
                    </p:blipFill>
                    <p:spPr>
                      <a:xfrm>
                        <a:off x="1041400" y="3580130"/>
                        <a:ext cx="4523105" cy="547370"/>
                      </a:xfrm>
                      <a:prstGeom prst="rect">
                        <a:avLst/>
                      </a:prstGeom>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228090"/>
            <a:ext cx="11178540" cy="5037455"/>
          </a:xfrm>
        </p:spPr>
        <p:txBody>
          <a:bodyPr/>
          <a:p>
            <a:r>
              <a:rPr lang="en-US" altLang="zh-CN"/>
              <a:t> PCA</a:t>
            </a:r>
            <a:r>
              <a:rPr lang="zh-CN" altLang="en-US"/>
              <a:t>的求解相当于是求解</a:t>
            </a:r>
            <a:r>
              <a:rPr lang="en-US" altLang="zh-CN"/>
              <a:t>XX</a:t>
            </a:r>
            <a:r>
              <a:rPr lang="en-US" altLang="zh-CN" baseline="30000"/>
              <a:t>T</a:t>
            </a:r>
            <a:r>
              <a:rPr lang="zh-CN" altLang="en-US"/>
              <a:t>的特征向量和特征值的求解。</a:t>
            </a:r>
            <a:endParaRPr lang="zh-CN" altLang="en-US"/>
          </a:p>
          <a:p>
            <a:endParaRPr lang="zh-CN" altLang="en-US"/>
          </a:p>
          <a:p>
            <a:r>
              <a:rPr lang="zh-CN" altLang="en-US"/>
              <a:t> 而且此时恰好</a:t>
            </a:r>
            <a:r>
              <a:rPr lang="en-US" altLang="zh-CN">
                <a:sym typeface="+mn-ea"/>
              </a:rPr>
              <a:t>XX</a:t>
            </a:r>
            <a:r>
              <a:rPr lang="en-US" altLang="zh-CN" baseline="30000">
                <a:sym typeface="+mn-ea"/>
              </a:rPr>
              <a:t>T</a:t>
            </a:r>
            <a:r>
              <a:rPr lang="zh-CN" altLang="en-US"/>
              <a:t>是对角矩阵，所以我们可以将其进行特征分解：</a:t>
            </a:r>
            <a:endParaRPr lang="zh-CN" altLang="en-US"/>
          </a:p>
          <a:p>
            <a:endParaRPr lang="zh-CN" altLang="en-US"/>
          </a:p>
          <a:p>
            <a:r>
              <a:rPr lang="zh-CN" altLang="en-US"/>
              <a:t> 另外对矩阵</a:t>
            </a:r>
            <a:r>
              <a:rPr lang="en-US" altLang="zh-CN"/>
              <a:t>X</a:t>
            </a:r>
            <a:r>
              <a:rPr lang="zh-CN" altLang="en-US"/>
              <a:t>进行</a:t>
            </a:r>
            <a:r>
              <a:rPr lang="en-US" altLang="zh-CN"/>
              <a:t>SVD</a:t>
            </a:r>
            <a:r>
              <a:rPr lang="zh-CN" altLang="en-US"/>
              <a:t>矩阵分解，那么可以得到下列式子：</a:t>
            </a:r>
            <a:endParaRPr lang="zh-CN" altLang="en-US"/>
          </a:p>
        </p:txBody>
      </p:sp>
      <p:sp>
        <p:nvSpPr>
          <p:cNvPr id="4" name="标题 3"/>
          <p:cNvSpPr>
            <a:spLocks noGrp="1"/>
          </p:cNvSpPr>
          <p:nvPr>
            <p:ph type="title"/>
          </p:nvPr>
        </p:nvSpPr>
        <p:spPr/>
        <p:txBody>
          <a:bodyPr/>
          <a:p>
            <a:r>
              <a:rPr lang="en-US" altLang="zh-CN"/>
              <a:t>PCA</a:t>
            </a:r>
            <a:r>
              <a:rPr lang="zh-CN" altLang="en-US"/>
              <a:t>降维的</a:t>
            </a:r>
            <a:r>
              <a:rPr lang="en-US" altLang="zh-CN"/>
              <a:t>SVD</a:t>
            </a:r>
            <a:r>
              <a:rPr lang="zh-CN" altLang="en-US"/>
              <a:t>求解方式</a:t>
            </a:r>
            <a:endParaRPr lang="zh-CN" altLang="en-US"/>
          </a:p>
        </p:txBody>
      </p:sp>
      <p:graphicFrame>
        <p:nvGraphicFramePr>
          <p:cNvPr id="8" name="对象 7">
            <a:hlinkClick r:id="" action="ppaction://ole?verb="/>
          </p:cNvPr>
          <p:cNvGraphicFramePr>
            <a:graphicFrameLocks noChangeAspect="1"/>
          </p:cNvGraphicFramePr>
          <p:nvPr/>
        </p:nvGraphicFramePr>
        <p:xfrm>
          <a:off x="3211830" y="2023110"/>
          <a:ext cx="2316480" cy="545465"/>
        </p:xfrm>
        <a:graphic>
          <a:graphicData uri="http://schemas.openxmlformats.org/presentationml/2006/ole">
            <mc:AlternateContent xmlns:mc="http://schemas.openxmlformats.org/markup-compatibility/2006">
              <mc:Choice xmlns:v="urn:schemas-microsoft-com:vml" Requires="v">
                <p:oleObj spid="_x0000_s2052" name="" r:id="rId1" imgW="862965" imgH="203200" progId="Equation.KSEE3">
                  <p:embed/>
                </p:oleObj>
              </mc:Choice>
              <mc:Fallback>
                <p:oleObj name="" r:id="rId1" imgW="862965" imgH="203200" progId="Equation.KSEE3">
                  <p:embed/>
                  <p:pic>
                    <p:nvPicPr>
                      <p:cNvPr id="0" name="图片 2051"/>
                      <p:cNvPicPr/>
                      <p:nvPr/>
                    </p:nvPicPr>
                    <p:blipFill>
                      <a:blip r:embed="rId2"/>
                      <a:stretch>
                        <a:fillRect/>
                      </a:stretch>
                    </p:blipFill>
                    <p:spPr>
                      <a:xfrm>
                        <a:off x="3211830" y="2023110"/>
                        <a:ext cx="2316480" cy="54546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3277870" y="3303270"/>
          <a:ext cx="2489200" cy="545465"/>
        </p:xfrm>
        <a:graphic>
          <a:graphicData uri="http://schemas.openxmlformats.org/presentationml/2006/ole">
            <mc:AlternateContent xmlns:mc="http://schemas.openxmlformats.org/markup-compatibility/2006">
              <mc:Choice xmlns:v="urn:schemas-microsoft-com:vml" Requires="v">
                <p:oleObj spid="_x0000_s6" name="" r:id="rId3" imgW="927100" imgH="203200" progId="Equation.KSEE3">
                  <p:embed/>
                </p:oleObj>
              </mc:Choice>
              <mc:Fallback>
                <p:oleObj name="" r:id="rId3" imgW="927100" imgH="203200" progId="Equation.KSEE3">
                  <p:embed/>
                  <p:pic>
                    <p:nvPicPr>
                      <p:cNvPr id="0" name="图片 2051"/>
                      <p:cNvPicPr/>
                      <p:nvPr/>
                    </p:nvPicPr>
                    <p:blipFill>
                      <a:blip r:embed="rId4"/>
                      <a:stretch>
                        <a:fillRect/>
                      </a:stretch>
                    </p:blipFill>
                    <p:spPr>
                      <a:xfrm>
                        <a:off x="3277870" y="3303270"/>
                        <a:ext cx="2489200" cy="545465"/>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377315" y="4735195"/>
          <a:ext cx="1519555" cy="434340"/>
        </p:xfrm>
        <a:graphic>
          <a:graphicData uri="http://schemas.openxmlformats.org/presentationml/2006/ole">
            <mc:AlternateContent xmlns:mc="http://schemas.openxmlformats.org/markup-compatibility/2006">
              <mc:Choice xmlns:v="urn:schemas-microsoft-com:vml" Requires="v">
                <p:oleObj spid="_x0000_s4097" name="" r:id="rId5" imgW="711200" imgH="203200" progId="Equation.KSEE3">
                  <p:embed/>
                </p:oleObj>
              </mc:Choice>
              <mc:Fallback>
                <p:oleObj name="" r:id="rId5" imgW="711200" imgH="203200" progId="Equation.KSEE3">
                  <p:embed/>
                  <p:pic>
                    <p:nvPicPr>
                      <p:cNvPr id="0" name="图片 4096"/>
                      <p:cNvPicPr/>
                      <p:nvPr/>
                    </p:nvPicPr>
                    <p:blipFill>
                      <a:blip r:embed="rId6"/>
                      <a:stretch>
                        <a:fillRect/>
                      </a:stretch>
                    </p:blipFill>
                    <p:spPr>
                      <a:xfrm>
                        <a:off x="1377315" y="4735195"/>
                        <a:ext cx="1519555" cy="43434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3018790" y="4827905"/>
          <a:ext cx="426720" cy="341630"/>
        </p:xfrm>
        <a:graphic>
          <a:graphicData uri="http://schemas.openxmlformats.org/presentationml/2006/ole">
            <mc:AlternateContent xmlns:mc="http://schemas.openxmlformats.org/markup-compatibility/2006">
              <mc:Choice xmlns:v="urn:schemas-microsoft-com:vml" Requires="v">
                <p:oleObj spid="_x0000_s4098" name="" r:id="rId7" imgW="190500" imgH="152400" progId="Equation.KSEE3">
                  <p:embed/>
                </p:oleObj>
              </mc:Choice>
              <mc:Fallback>
                <p:oleObj name="" r:id="rId7" imgW="190500" imgH="152400" progId="Equation.KSEE3">
                  <p:embed/>
                  <p:pic>
                    <p:nvPicPr>
                      <p:cNvPr id="0" name="图片 4097"/>
                      <p:cNvPicPr/>
                      <p:nvPr/>
                    </p:nvPicPr>
                    <p:blipFill>
                      <a:blip r:embed="rId8"/>
                      <a:stretch>
                        <a:fillRect/>
                      </a:stretch>
                    </p:blipFill>
                    <p:spPr>
                      <a:xfrm>
                        <a:off x="3018790" y="4827905"/>
                        <a:ext cx="426720" cy="34163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3566795" y="4667250"/>
          <a:ext cx="4396105" cy="570230"/>
        </p:xfrm>
        <a:graphic>
          <a:graphicData uri="http://schemas.openxmlformats.org/presentationml/2006/ole">
            <mc:AlternateContent xmlns:mc="http://schemas.openxmlformats.org/markup-compatibility/2006">
              <mc:Choice xmlns:v="urn:schemas-microsoft-com:vml" Requires="v">
                <p:oleObj spid="_x0000_s2" name="" r:id="rId9" imgW="2057400" imgH="266700" progId="Equation.KSEE3">
                  <p:embed/>
                </p:oleObj>
              </mc:Choice>
              <mc:Fallback>
                <p:oleObj name="" r:id="rId9" imgW="2057400" imgH="266700" progId="Equation.KSEE3">
                  <p:embed/>
                  <p:pic>
                    <p:nvPicPr>
                      <p:cNvPr id="0" name="图片 4096"/>
                      <p:cNvPicPr/>
                      <p:nvPr/>
                    </p:nvPicPr>
                    <p:blipFill>
                      <a:blip r:embed="rId10"/>
                      <a:stretch>
                        <a:fillRect/>
                      </a:stretch>
                    </p:blipFill>
                    <p:spPr>
                      <a:xfrm>
                        <a:off x="3566795" y="4667250"/>
                        <a:ext cx="4396105" cy="57023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8145780" y="4781550"/>
          <a:ext cx="426720" cy="341630"/>
        </p:xfrm>
        <a:graphic>
          <a:graphicData uri="http://schemas.openxmlformats.org/presentationml/2006/ole">
            <mc:AlternateContent xmlns:mc="http://schemas.openxmlformats.org/markup-compatibility/2006">
              <mc:Choice xmlns:v="urn:schemas-microsoft-com:vml" Requires="v">
                <p:oleObj spid="_x0000_s12" name="" r:id="rId11" imgW="190500" imgH="152400" progId="Equation.KSEE3">
                  <p:embed/>
                </p:oleObj>
              </mc:Choice>
              <mc:Fallback>
                <p:oleObj name="" r:id="rId11" imgW="190500" imgH="152400" progId="Equation.KSEE3">
                  <p:embed/>
                  <p:pic>
                    <p:nvPicPr>
                      <p:cNvPr id="0" name="图片 4097"/>
                      <p:cNvPicPr/>
                      <p:nvPr/>
                    </p:nvPicPr>
                    <p:blipFill>
                      <a:blip r:embed="rId8"/>
                      <a:stretch>
                        <a:fillRect/>
                      </a:stretch>
                    </p:blipFill>
                    <p:spPr>
                      <a:xfrm>
                        <a:off x="8145780" y="4781550"/>
                        <a:ext cx="426720" cy="34163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8696325" y="4781550"/>
          <a:ext cx="882650" cy="342265"/>
        </p:xfrm>
        <a:graphic>
          <a:graphicData uri="http://schemas.openxmlformats.org/presentationml/2006/ole">
            <mc:AlternateContent xmlns:mc="http://schemas.openxmlformats.org/markup-compatibility/2006">
              <mc:Choice xmlns:v="urn:schemas-microsoft-com:vml" Requires="v">
                <p:oleObj spid="_x0000_s4099" name="" r:id="rId12" imgW="457200" imgH="177165" progId="Equation.KSEE3">
                  <p:embed/>
                </p:oleObj>
              </mc:Choice>
              <mc:Fallback>
                <p:oleObj name="" r:id="rId12" imgW="457200" imgH="177165" progId="Equation.KSEE3">
                  <p:embed/>
                  <p:pic>
                    <p:nvPicPr>
                      <p:cNvPr id="0" name="图片 4098"/>
                      <p:cNvPicPr/>
                      <p:nvPr/>
                    </p:nvPicPr>
                    <p:blipFill>
                      <a:blip r:embed="rId13"/>
                      <a:stretch>
                        <a:fillRect/>
                      </a:stretch>
                    </p:blipFill>
                    <p:spPr>
                      <a:xfrm>
                        <a:off x="8696325" y="4781550"/>
                        <a:ext cx="882650" cy="342265"/>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3018790" y="5641975"/>
          <a:ext cx="4737100" cy="515620"/>
        </p:xfrm>
        <a:graphic>
          <a:graphicData uri="http://schemas.openxmlformats.org/presentationml/2006/ole">
            <mc:AlternateContent xmlns:mc="http://schemas.openxmlformats.org/markup-compatibility/2006">
              <mc:Choice xmlns:v="urn:schemas-microsoft-com:vml" Requires="v">
                <p:oleObj spid="_x0000_s4100" name="" r:id="rId14" imgW="1866900" imgH="203200" progId="Equation.KSEE3">
                  <p:embed/>
                </p:oleObj>
              </mc:Choice>
              <mc:Fallback>
                <p:oleObj name="" r:id="rId14" imgW="1866900" imgH="203200" progId="Equation.KSEE3">
                  <p:embed/>
                  <p:pic>
                    <p:nvPicPr>
                      <p:cNvPr id="0" name="图片 4099"/>
                      <p:cNvPicPr/>
                      <p:nvPr/>
                    </p:nvPicPr>
                    <p:blipFill>
                      <a:blip r:embed="rId15"/>
                      <a:stretch>
                        <a:fillRect/>
                      </a:stretch>
                    </p:blipFill>
                    <p:spPr>
                      <a:xfrm>
                        <a:off x="3018790" y="5641975"/>
                        <a:ext cx="4737100" cy="51562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5028565" y="5237480"/>
          <a:ext cx="269240" cy="392430"/>
        </p:xfrm>
        <a:graphic>
          <a:graphicData uri="http://schemas.openxmlformats.org/presentationml/2006/ole">
            <mc:AlternateContent xmlns:mc="http://schemas.openxmlformats.org/markup-compatibility/2006">
              <mc:Choice xmlns:v="urn:schemas-microsoft-com:vml" Requires="v">
                <p:oleObj spid="_x0000_s4101" name="" r:id="rId16" imgW="139700" imgH="203200" progId="Equation.KSEE3">
                  <p:embed/>
                </p:oleObj>
              </mc:Choice>
              <mc:Fallback>
                <p:oleObj name="" r:id="rId16" imgW="139700" imgH="203200" progId="Equation.KSEE3">
                  <p:embed/>
                  <p:pic>
                    <p:nvPicPr>
                      <p:cNvPr id="0" name="图片 4100"/>
                      <p:cNvPicPr/>
                      <p:nvPr/>
                    </p:nvPicPr>
                    <p:blipFill>
                      <a:blip r:embed="rId17"/>
                      <a:stretch>
                        <a:fillRect/>
                      </a:stretch>
                    </p:blipFill>
                    <p:spPr>
                      <a:xfrm>
                        <a:off x="5028565" y="5237480"/>
                        <a:ext cx="269240" cy="392430"/>
                      </a:xfrm>
                      <a:prstGeom prst="rect">
                        <a:avLst/>
                      </a:prstGeom>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特征选取</a:t>
            </a:r>
            <a:r>
              <a:rPr lang="en-US" altLang="zh-CN"/>
              <a:t>/</a:t>
            </a:r>
            <a:r>
              <a:rPr lang="zh-CN" altLang="en-US"/>
              <a:t>降维</a:t>
            </a:r>
            <a:r>
              <a:rPr lang="en-US" altLang="zh-CN"/>
              <a:t>-LDA</a:t>
            </a:r>
            <a:endParaRPr lang="en-US" altLang="zh-CN"/>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rPr lang="en-US" altLang="zh-CN"/>
              <a:t> </a:t>
            </a:r>
            <a:r>
              <a:rPr lang="zh-CN" altLang="en-US"/>
              <a:t>线性判断分析</a:t>
            </a:r>
            <a:r>
              <a:rPr lang="en-US" altLang="zh-CN"/>
              <a:t>(LDA)</a:t>
            </a:r>
            <a:r>
              <a:rPr lang="zh-CN" altLang="en-US"/>
              <a:t>：</a:t>
            </a:r>
            <a:r>
              <a:rPr lang="en-US" altLang="zh-CN"/>
              <a:t>LDA</a:t>
            </a:r>
            <a:r>
              <a:rPr lang="zh-CN" altLang="en-US"/>
              <a:t>是一种基于分类模型进行特征属性合并的操作，是一种有监督的降维方法。</a:t>
            </a:r>
            <a:endParaRPr lang="zh-CN" altLang="en-US"/>
          </a:p>
        </p:txBody>
      </p:sp>
      <p:pic>
        <p:nvPicPr>
          <p:cNvPr id="6" name="图片 5"/>
          <p:cNvPicPr>
            <a:picLocks noChangeAspect="1"/>
          </p:cNvPicPr>
          <p:nvPr/>
        </p:nvPicPr>
        <p:blipFill>
          <a:blip r:embed="rId1"/>
          <a:stretch>
            <a:fillRect/>
          </a:stretch>
        </p:blipFill>
        <p:spPr>
          <a:xfrm>
            <a:off x="1252220" y="2243455"/>
            <a:ext cx="9685655" cy="1047750"/>
          </a:xfrm>
          <a:prstGeom prst="rect">
            <a:avLst/>
          </a:prstGeom>
        </p:spPr>
      </p:pic>
      <p:pic>
        <p:nvPicPr>
          <p:cNvPr id="2" name="图片 1"/>
          <p:cNvPicPr>
            <a:picLocks noChangeAspect="1"/>
          </p:cNvPicPr>
          <p:nvPr/>
        </p:nvPicPr>
        <p:blipFill>
          <a:blip r:embed="rId2"/>
          <a:stretch>
            <a:fillRect/>
          </a:stretch>
        </p:blipFill>
        <p:spPr>
          <a:xfrm>
            <a:off x="3636645" y="3291205"/>
            <a:ext cx="4629150" cy="31743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LDA</a:t>
            </a:r>
            <a:r>
              <a:rPr lang="zh-CN" altLang="en-US"/>
              <a:t>原理</a:t>
            </a:r>
            <a:endParaRPr lang="zh-CN" altLang="en-US"/>
          </a:p>
        </p:txBody>
      </p:sp>
      <p:sp>
        <p:nvSpPr>
          <p:cNvPr id="4" name="内容占位符 3"/>
          <p:cNvSpPr>
            <a:spLocks noGrp="1"/>
          </p:cNvSpPr>
          <p:nvPr>
            <p:ph idx="13"/>
          </p:nvPr>
        </p:nvSpPr>
        <p:spPr>
          <a:xfrm>
            <a:off x="506095" y="1014730"/>
            <a:ext cx="11178540" cy="4997450"/>
          </a:xfrm>
        </p:spPr>
        <p:txBody>
          <a:bodyPr>
            <a:normAutofit/>
          </a:bodyPr>
          <a:lstStyle/>
          <a:p>
            <a:pPr>
              <a:lnSpc>
                <a:spcPct val="150000"/>
              </a:lnSpc>
            </a:pPr>
            <a:r>
              <a:t> LDA的全称是Linear Discriminant Analysis（线性判别分析），是</a:t>
            </a:r>
            <a:r>
              <a:rPr lang="zh-CN"/>
              <a:t>一种有监督学习算法。</a:t>
            </a:r>
            <a:endParaRPr lang="zh-CN"/>
          </a:p>
          <a:p>
            <a:pPr>
              <a:lnSpc>
                <a:spcPct val="150000"/>
              </a:lnSpc>
            </a:pPr>
            <a:r>
              <a:rPr lang="zh-CN"/>
              <a:t> LDA的原理是，将带上标签的数据（点），通过投影的方法，投影到维度更低的空间中，使得投影后的点，会形成按类别区分，一簇一簇的情况，相同类别的点，将会在投影后的空间中更接近。用一句话概括就是：</a:t>
            </a:r>
            <a:r>
              <a:rPr lang="en-US" altLang="zh-CN"/>
              <a:t>“</a:t>
            </a:r>
            <a:r>
              <a:rPr lang="zh-CN" altLang="en-US"/>
              <a:t>投影后类内方差最小，类间方差最大</a:t>
            </a:r>
            <a:r>
              <a:rPr lang="en-US" altLang="zh-CN"/>
              <a:t>”</a:t>
            </a:r>
            <a:endParaRPr lang="en-US" altLang="zh-CN"/>
          </a:p>
        </p:txBody>
      </p:sp>
      <p:pic>
        <p:nvPicPr>
          <p:cNvPr id="5" name="图片 4"/>
          <p:cNvPicPr>
            <a:picLocks noChangeAspect="1"/>
          </p:cNvPicPr>
          <p:nvPr/>
        </p:nvPicPr>
        <p:blipFill>
          <a:blip r:embed="rId1"/>
          <a:stretch>
            <a:fillRect/>
          </a:stretch>
        </p:blipFill>
        <p:spPr>
          <a:xfrm>
            <a:off x="3053080" y="3949700"/>
            <a:ext cx="2761615" cy="26777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sym typeface="+mn-ea"/>
              </a:rPr>
              <a:t>LDA</a:t>
            </a:r>
            <a:r>
              <a:rPr lang="zh-CN" altLang="en-US">
                <a:sym typeface="+mn-ea"/>
              </a:rPr>
              <a:t>原理</a:t>
            </a:r>
            <a:endParaRPr lang="zh-CN" altLang="en-US"/>
          </a:p>
        </p:txBody>
      </p:sp>
      <p:pic>
        <p:nvPicPr>
          <p:cNvPr id="5" name="内容占位符 4"/>
          <p:cNvPicPr>
            <a:picLocks noChangeAspect="1"/>
          </p:cNvPicPr>
          <p:nvPr>
            <p:ph idx="13"/>
          </p:nvPr>
        </p:nvPicPr>
        <p:blipFill>
          <a:blip r:embed="rId1"/>
          <a:stretch>
            <a:fillRect/>
          </a:stretch>
        </p:blipFill>
        <p:spPr>
          <a:xfrm>
            <a:off x="828675" y="1456055"/>
            <a:ext cx="10217785" cy="394716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a:t>假定转换为</a:t>
            </a:r>
            <a:r>
              <a:rPr lang="en-US" altLang="zh-CN"/>
              <a:t>w</a:t>
            </a:r>
            <a:r>
              <a:rPr lang="zh-CN" altLang="en-US"/>
              <a:t>，那么线性转换函数为：                ；并且转换后的数据是一维的</a:t>
            </a:r>
            <a:endParaRPr lang="zh-CN" altLang="en-US"/>
          </a:p>
          <a:p>
            <a:r>
              <a:rPr lang="zh-CN" altLang="en-US"/>
              <a:t> 考虑二元分类的情况，认为转换后的值大于某个阈值，属于某个类别，小于等于某个阈值，属于另外一个类别，使用类别样本的中心点来表示类别信息，那么这个时候其实就相当于让这两个中心的距离最远：</a:t>
            </a:r>
            <a:endParaRPr lang="zh-CN" altLang="en-US"/>
          </a:p>
        </p:txBody>
      </p:sp>
      <p:sp>
        <p:nvSpPr>
          <p:cNvPr id="4" name="标题 3"/>
          <p:cNvSpPr>
            <a:spLocks noGrp="1"/>
          </p:cNvSpPr>
          <p:nvPr>
            <p:ph type="title"/>
          </p:nvPr>
        </p:nvSpPr>
        <p:spPr/>
        <p:txBody>
          <a:bodyPr/>
          <a:p>
            <a:r>
              <a:rPr lang="en-US" altLang="zh-CN"/>
              <a:t>LDA</a:t>
            </a:r>
            <a:r>
              <a:rPr lang="zh-CN" altLang="en-US"/>
              <a:t>原理</a:t>
            </a:r>
            <a:endParaRPr lang="zh-CN" altLang="en-US"/>
          </a:p>
        </p:txBody>
      </p:sp>
      <p:graphicFrame>
        <p:nvGraphicFramePr>
          <p:cNvPr id="5" name="对象 4">
            <a:hlinkClick r:id="" action="ppaction://ole?verb="/>
          </p:cNvPr>
          <p:cNvGraphicFramePr>
            <a:graphicFrameLocks noChangeAspect="1"/>
          </p:cNvGraphicFramePr>
          <p:nvPr/>
        </p:nvGraphicFramePr>
        <p:xfrm>
          <a:off x="6045835" y="1400175"/>
          <a:ext cx="1464945" cy="532765"/>
        </p:xfrm>
        <a:graphic>
          <a:graphicData uri="http://schemas.openxmlformats.org/presentationml/2006/ole">
            <mc:AlternateContent xmlns:mc="http://schemas.openxmlformats.org/markup-compatibility/2006">
              <mc:Choice xmlns:v="urn:schemas-microsoft-com:vml" Requires="v">
                <p:oleObj spid="_x0000_s5121" name="" r:id="rId1" imgW="558800" imgH="203200" progId="Equation.KSEE3">
                  <p:embed/>
                </p:oleObj>
              </mc:Choice>
              <mc:Fallback>
                <p:oleObj name="" r:id="rId1" imgW="558800" imgH="203200" progId="Equation.KSEE3">
                  <p:embed/>
                  <p:pic>
                    <p:nvPicPr>
                      <p:cNvPr id="0" name="图片 5120"/>
                      <p:cNvPicPr/>
                      <p:nvPr/>
                    </p:nvPicPr>
                    <p:blipFill>
                      <a:blip r:embed="rId2"/>
                      <a:stretch>
                        <a:fillRect/>
                      </a:stretch>
                    </p:blipFill>
                    <p:spPr>
                      <a:xfrm>
                        <a:off x="6045835" y="1400175"/>
                        <a:ext cx="1464945" cy="53276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3052445" y="3810000"/>
          <a:ext cx="1304925" cy="680720"/>
        </p:xfrm>
        <a:graphic>
          <a:graphicData uri="http://schemas.openxmlformats.org/presentationml/2006/ole">
            <mc:AlternateContent xmlns:mc="http://schemas.openxmlformats.org/markup-compatibility/2006">
              <mc:Choice xmlns:v="urn:schemas-microsoft-com:vml" Requires="v">
                <p:oleObj spid="_x0000_s5122" name="" r:id="rId3" imgW="876300" imgH="457200" progId="Equation.KSEE3">
                  <p:embed/>
                </p:oleObj>
              </mc:Choice>
              <mc:Fallback>
                <p:oleObj name="" r:id="rId3" imgW="876300" imgH="457200" progId="Equation.KSEE3">
                  <p:embed/>
                  <p:pic>
                    <p:nvPicPr>
                      <p:cNvPr id="0" name="图片 5121"/>
                      <p:cNvPicPr/>
                      <p:nvPr/>
                    </p:nvPicPr>
                    <p:blipFill>
                      <a:blip r:embed="rId4"/>
                      <a:stretch>
                        <a:fillRect/>
                      </a:stretch>
                    </p:blipFill>
                    <p:spPr>
                      <a:xfrm>
                        <a:off x="3052445" y="3810000"/>
                        <a:ext cx="1304925" cy="68072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4881563" y="3810000"/>
          <a:ext cx="3347720" cy="680720"/>
        </p:xfrm>
        <a:graphic>
          <a:graphicData uri="http://schemas.openxmlformats.org/presentationml/2006/ole">
            <mc:AlternateContent xmlns:mc="http://schemas.openxmlformats.org/markup-compatibility/2006">
              <mc:Choice xmlns:v="urn:schemas-microsoft-com:vml" Requires="v">
                <p:oleObj spid="_x0000_s2" name="" r:id="rId5" imgW="2247900" imgH="457200" progId="Equation.KSEE3">
                  <p:embed/>
                </p:oleObj>
              </mc:Choice>
              <mc:Fallback>
                <p:oleObj name="" r:id="rId5" imgW="2247900" imgH="457200" progId="Equation.KSEE3">
                  <p:embed/>
                  <p:pic>
                    <p:nvPicPr>
                      <p:cNvPr id="0" name="图片 5121"/>
                      <p:cNvPicPr/>
                      <p:nvPr/>
                    </p:nvPicPr>
                    <p:blipFill>
                      <a:blip r:embed="rId6"/>
                      <a:stretch>
                        <a:fillRect/>
                      </a:stretch>
                    </p:blipFill>
                    <p:spPr>
                      <a:xfrm>
                        <a:off x="4881563" y="3810000"/>
                        <a:ext cx="3347720" cy="68072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707130" y="4687570"/>
          <a:ext cx="3684270" cy="850265"/>
        </p:xfrm>
        <a:graphic>
          <a:graphicData uri="http://schemas.openxmlformats.org/presentationml/2006/ole">
            <mc:AlternateContent xmlns:mc="http://schemas.openxmlformats.org/markup-compatibility/2006">
              <mc:Choice xmlns:v="urn:schemas-microsoft-com:vml" Requires="v">
                <p:oleObj spid="_x0000_s5123" name="" r:id="rId7" imgW="1651000" imgH="381000" progId="Equation.KSEE3">
                  <p:embed/>
                </p:oleObj>
              </mc:Choice>
              <mc:Fallback>
                <p:oleObj name="" r:id="rId7" imgW="1651000" imgH="381000" progId="Equation.KSEE3">
                  <p:embed/>
                  <p:pic>
                    <p:nvPicPr>
                      <p:cNvPr id="0" name="图片 5122"/>
                      <p:cNvPicPr/>
                      <p:nvPr/>
                    </p:nvPicPr>
                    <p:blipFill>
                      <a:blip r:embed="rId8"/>
                      <a:stretch>
                        <a:fillRect/>
                      </a:stretch>
                    </p:blipFill>
                    <p:spPr>
                      <a:xfrm>
                        <a:off x="3707130" y="4687570"/>
                        <a:ext cx="3684270" cy="850265"/>
                      </a:xfrm>
                      <a:prstGeom prst="rect">
                        <a:avLst/>
                      </a:prstGeom>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a:t>同时又要求划分之后同个类别中的样本数据尽可能的接近，也就是同类别的投影点的协方差要尽可能的小。</a:t>
            </a:r>
            <a:endParaRPr lang="zh-CN" altLang="en-US"/>
          </a:p>
          <a:p>
            <a:endParaRPr lang="zh-CN" altLang="en-US"/>
          </a:p>
          <a:p>
            <a:endParaRPr lang="zh-CN" altLang="en-US"/>
          </a:p>
          <a:p>
            <a:r>
              <a:rPr lang="zh-CN" altLang="en-US"/>
              <a:t> 结合着两者，那么我们最终的目标函数就是：</a:t>
            </a:r>
            <a:endParaRPr lang="zh-CN" altLang="en-US"/>
          </a:p>
        </p:txBody>
      </p:sp>
      <p:sp>
        <p:nvSpPr>
          <p:cNvPr id="4" name="标题 3"/>
          <p:cNvSpPr>
            <a:spLocks noGrp="1"/>
          </p:cNvSpPr>
          <p:nvPr>
            <p:ph type="title"/>
          </p:nvPr>
        </p:nvSpPr>
        <p:spPr/>
        <p:txBody>
          <a:bodyPr>
            <a:normAutofit/>
          </a:bodyPr>
          <a:p>
            <a:r>
              <a:rPr lang="en-US" altLang="zh-CN">
                <a:sym typeface="+mn-ea"/>
              </a:rPr>
              <a:t>LDA</a:t>
            </a:r>
            <a:r>
              <a:rPr lang="zh-CN" altLang="en-US">
                <a:sym typeface="+mn-ea"/>
              </a:rPr>
              <a:t>原理</a:t>
            </a:r>
            <a:endParaRPr lang="zh-CN" altLang="en-US"/>
          </a:p>
        </p:txBody>
      </p:sp>
      <p:graphicFrame>
        <p:nvGraphicFramePr>
          <p:cNvPr id="5" name="对象 4">
            <a:hlinkClick r:id="" action="ppaction://ole?verb="/>
          </p:cNvPr>
          <p:cNvGraphicFramePr>
            <a:graphicFrameLocks noChangeAspect="1"/>
          </p:cNvGraphicFramePr>
          <p:nvPr/>
        </p:nvGraphicFramePr>
        <p:xfrm>
          <a:off x="2280920" y="2581275"/>
          <a:ext cx="2682240" cy="681990"/>
        </p:xfrm>
        <a:graphic>
          <a:graphicData uri="http://schemas.openxmlformats.org/presentationml/2006/ole">
            <mc:AlternateContent xmlns:mc="http://schemas.openxmlformats.org/markup-compatibility/2006">
              <mc:Choice xmlns:v="urn:schemas-microsoft-com:vml" Requires="v">
                <p:oleObj spid="_x0000_s6145" name="" r:id="rId1" imgW="1548765" imgH="393700" progId="Equation.KSEE3">
                  <p:embed/>
                </p:oleObj>
              </mc:Choice>
              <mc:Fallback>
                <p:oleObj name="" r:id="rId1" imgW="1548765" imgH="393700" progId="Equation.KSEE3">
                  <p:embed/>
                  <p:pic>
                    <p:nvPicPr>
                      <p:cNvPr id="0" name="图片 6144"/>
                      <p:cNvPicPr/>
                      <p:nvPr/>
                    </p:nvPicPr>
                    <p:blipFill>
                      <a:blip r:embed="rId2"/>
                      <a:stretch>
                        <a:fillRect/>
                      </a:stretch>
                    </p:blipFill>
                    <p:spPr>
                      <a:xfrm>
                        <a:off x="2280920" y="2581275"/>
                        <a:ext cx="2682240" cy="68199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5322253" y="2449195"/>
          <a:ext cx="4201795" cy="814070"/>
        </p:xfrm>
        <a:graphic>
          <a:graphicData uri="http://schemas.openxmlformats.org/presentationml/2006/ole">
            <mc:AlternateContent xmlns:mc="http://schemas.openxmlformats.org/markup-compatibility/2006">
              <mc:Choice xmlns:v="urn:schemas-microsoft-com:vml" Requires="v">
                <p:oleObj spid="_x0000_s2" name="" r:id="rId3" imgW="2425700" imgH="469900" progId="Equation.KSEE3">
                  <p:embed/>
                </p:oleObj>
              </mc:Choice>
              <mc:Fallback>
                <p:oleObj name="" r:id="rId3" imgW="2425700" imgH="469900" progId="Equation.KSEE3">
                  <p:embed/>
                  <p:pic>
                    <p:nvPicPr>
                      <p:cNvPr id="0" name="图片 6144"/>
                      <p:cNvPicPr/>
                      <p:nvPr/>
                    </p:nvPicPr>
                    <p:blipFill>
                      <a:blip r:embed="rId4"/>
                      <a:stretch>
                        <a:fillRect/>
                      </a:stretch>
                    </p:blipFill>
                    <p:spPr>
                      <a:xfrm>
                        <a:off x="5322253" y="2449195"/>
                        <a:ext cx="4201795" cy="81407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4659630" y="3379470"/>
          <a:ext cx="1417955" cy="430530"/>
        </p:xfrm>
        <a:graphic>
          <a:graphicData uri="http://schemas.openxmlformats.org/presentationml/2006/ole">
            <mc:AlternateContent xmlns:mc="http://schemas.openxmlformats.org/markup-compatibility/2006">
              <mc:Choice xmlns:v="urn:schemas-microsoft-com:vml" Requires="v">
                <p:oleObj spid="_x0000_s6146" name="" r:id="rId5" imgW="711200" imgH="215900" progId="Equation.KSEE3">
                  <p:embed/>
                </p:oleObj>
              </mc:Choice>
              <mc:Fallback>
                <p:oleObj name="" r:id="rId5" imgW="711200" imgH="215900" progId="Equation.KSEE3">
                  <p:embed/>
                  <p:pic>
                    <p:nvPicPr>
                      <p:cNvPr id="0" name="图片 6145"/>
                      <p:cNvPicPr/>
                      <p:nvPr/>
                    </p:nvPicPr>
                    <p:blipFill>
                      <a:blip r:embed="rId6"/>
                      <a:stretch>
                        <a:fillRect/>
                      </a:stretch>
                    </p:blipFill>
                    <p:spPr>
                      <a:xfrm>
                        <a:off x="4659630" y="3379470"/>
                        <a:ext cx="1417955" cy="43053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2280920" y="4644390"/>
          <a:ext cx="7954010" cy="1265555"/>
        </p:xfrm>
        <a:graphic>
          <a:graphicData uri="http://schemas.openxmlformats.org/presentationml/2006/ole">
            <mc:AlternateContent xmlns:mc="http://schemas.openxmlformats.org/markup-compatibility/2006">
              <mc:Choice xmlns:v="urn:schemas-microsoft-com:vml" Requires="v">
                <p:oleObj spid="_x0000_s6147" name="" r:id="rId7" imgW="3352800" imgH="533400" progId="Equation.KSEE3">
                  <p:embed/>
                </p:oleObj>
              </mc:Choice>
              <mc:Fallback>
                <p:oleObj name="" r:id="rId7" imgW="3352800" imgH="533400" progId="Equation.KSEE3">
                  <p:embed/>
                  <p:pic>
                    <p:nvPicPr>
                      <p:cNvPr id="0" name="图片 6146"/>
                      <p:cNvPicPr/>
                      <p:nvPr/>
                    </p:nvPicPr>
                    <p:blipFill>
                      <a:blip r:embed="rId8"/>
                      <a:stretch>
                        <a:fillRect/>
                      </a:stretch>
                    </p:blipFill>
                    <p:spPr>
                      <a:xfrm>
                        <a:off x="2280920" y="4644390"/>
                        <a:ext cx="7954010" cy="126555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p>
            <a:r>
              <a:rPr lang="en-US" altLang="zh-CN"/>
              <a:t> </a:t>
            </a:r>
            <a:r>
              <a:rPr lang="zh-CN" altLang="en-US"/>
              <a:t>一般公司内部做机器学习的数据源：</a:t>
            </a:r>
            <a:endParaRPr lang="zh-CN" altLang="en-US"/>
          </a:p>
          <a:p>
            <a:pPr lvl="1"/>
            <a:r>
              <a:rPr lang="zh-CN" altLang="en-US"/>
              <a:t> 用户行为日志数据：记录的用户在系统上所有操作所留下来的日志行为数据</a:t>
            </a:r>
            <a:endParaRPr lang="zh-CN" altLang="en-US"/>
          </a:p>
          <a:p>
            <a:pPr lvl="1"/>
            <a:r>
              <a:rPr lang="zh-CN" altLang="en-US"/>
              <a:t> 业务数据：商品</a:t>
            </a:r>
            <a:r>
              <a:rPr lang="en-US" altLang="zh-CN"/>
              <a:t>/</a:t>
            </a:r>
            <a:r>
              <a:rPr lang="zh-CN" altLang="en-US"/>
              <a:t>物品的信息、用户</a:t>
            </a:r>
            <a:r>
              <a:rPr lang="en-US" altLang="zh-CN"/>
              <a:t>/</a:t>
            </a:r>
            <a:r>
              <a:rPr lang="zh-CN" altLang="en-US"/>
              <a:t>会员的信息</a:t>
            </a:r>
            <a:r>
              <a:rPr lang="en-US" altLang="zh-CN"/>
              <a:t>......</a:t>
            </a:r>
            <a:endParaRPr lang="en-US" altLang="zh-CN"/>
          </a:p>
          <a:p>
            <a:pPr lvl="1"/>
            <a:r>
              <a:rPr lang="en-US" altLang="zh-CN"/>
              <a:t> </a:t>
            </a:r>
            <a:r>
              <a:rPr lang="zh-CN" altLang="en-US"/>
              <a:t>第三方数据：爬虫数据、购买的数据、合作方的数据</a:t>
            </a:r>
            <a:r>
              <a:rPr lang="en-US" altLang="zh-CN"/>
              <a:t>....</a:t>
            </a:r>
            <a:endParaRPr lang="en-US" altLang="zh-CN"/>
          </a:p>
        </p:txBody>
      </p:sp>
      <p:sp>
        <p:nvSpPr>
          <p:cNvPr id="4" name="标题 3"/>
          <p:cNvSpPr>
            <a:spLocks noGrp="1"/>
          </p:cNvSpPr>
          <p:nvPr>
            <p:ph type="title"/>
          </p:nvPr>
        </p:nvSpPr>
        <p:spPr/>
        <p:txBody>
          <a:bodyPr>
            <a:normAutofit/>
          </a:bodyPr>
          <a:p>
            <a:r>
              <a:rPr lang="zh-CN" altLang="en-US">
                <a:sym typeface="+mn-ea"/>
              </a:rPr>
              <a:t>需要哪些数据？</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a:xfrm>
            <a:off x="533400" y="1096010"/>
            <a:ext cx="11178540" cy="5169535"/>
          </a:xfrm>
        </p:spPr>
        <p:txBody>
          <a:bodyPr>
            <a:normAutofit fontScale="90000"/>
          </a:bodyPr>
          <a:p>
            <a:r>
              <a:rPr lang="en-US" altLang="zh-CN"/>
              <a:t> </a:t>
            </a:r>
            <a:r>
              <a:rPr lang="zh-CN" altLang="en-US"/>
              <a:t>对目标函数进行转换（</a:t>
            </a:r>
            <a:r>
              <a:rPr lang="en-US" altLang="zh-CN"/>
              <a:t>A</a:t>
            </a:r>
            <a:r>
              <a:rPr lang="zh-CN" altLang="en-US"/>
              <a:t>、</a:t>
            </a:r>
            <a:r>
              <a:rPr lang="en-US" altLang="zh-CN"/>
              <a:t>B</a:t>
            </a:r>
            <a:r>
              <a:rPr lang="zh-CN" altLang="en-US"/>
              <a:t>为方阵，</a:t>
            </a:r>
            <a:r>
              <a:rPr lang="en-US" altLang="zh-CN"/>
              <a:t>A</a:t>
            </a:r>
            <a:r>
              <a:rPr lang="zh-CN" altLang="en-US"/>
              <a:t>为正定矩阵）：</a:t>
            </a:r>
            <a:endParaRPr lang="zh-CN" altLang="en-US"/>
          </a:p>
          <a:p>
            <a:endParaRPr lang="en-US" altLang="zh-CN"/>
          </a:p>
          <a:p>
            <a:endParaRPr lang="en-US" altLang="zh-CN"/>
          </a:p>
          <a:p>
            <a:endParaRPr lang="en-US" altLang="zh-CN"/>
          </a:p>
          <a:p>
            <a:endParaRPr lang="en-US" altLang="zh-CN"/>
          </a:p>
          <a:p>
            <a:endParaRPr lang="en-US" altLang="zh-CN"/>
          </a:p>
          <a:p>
            <a:endParaRPr lang="en-US" altLang="zh-CN"/>
          </a:p>
          <a:p>
            <a:r>
              <a:rPr lang="en-US" altLang="zh-CN"/>
              <a:t> </a:t>
            </a:r>
            <a:r>
              <a:rPr lang="zh-CN" altLang="en-US"/>
              <a:t>该式子和</a:t>
            </a:r>
            <a:r>
              <a:rPr lang="en-US" altLang="zh-CN"/>
              <a:t>PCA</a:t>
            </a:r>
            <a:r>
              <a:rPr lang="zh-CN" altLang="en-US"/>
              <a:t>降维中的优化函数一模一样，所以直接对中间的矩阵进行矩阵分解即可。</a:t>
            </a:r>
            <a:endParaRPr lang="zh-CN" altLang="en-US"/>
          </a:p>
        </p:txBody>
      </p:sp>
      <p:sp>
        <p:nvSpPr>
          <p:cNvPr id="4" name="标题 3"/>
          <p:cNvSpPr>
            <a:spLocks noGrp="1"/>
          </p:cNvSpPr>
          <p:nvPr>
            <p:ph type="title"/>
          </p:nvPr>
        </p:nvSpPr>
        <p:spPr/>
        <p:txBody>
          <a:bodyPr>
            <a:normAutofit/>
          </a:bodyPr>
          <a:p>
            <a:r>
              <a:rPr lang="en-US" altLang="zh-CN">
                <a:sym typeface="+mn-ea"/>
              </a:rPr>
              <a:t>LDA</a:t>
            </a:r>
            <a:r>
              <a:rPr lang="zh-CN" altLang="en-US">
                <a:sym typeface="+mn-ea"/>
              </a:rPr>
              <a:t>原理</a:t>
            </a:r>
            <a:endParaRPr lang="zh-CN" altLang="en-US"/>
          </a:p>
        </p:txBody>
      </p:sp>
      <p:graphicFrame>
        <p:nvGraphicFramePr>
          <p:cNvPr id="8" name="对象 7">
            <a:hlinkClick r:id="" action="ppaction://ole?verb="/>
          </p:cNvPr>
          <p:cNvGraphicFramePr>
            <a:graphicFrameLocks noChangeAspect="1"/>
          </p:cNvGraphicFramePr>
          <p:nvPr/>
        </p:nvGraphicFramePr>
        <p:xfrm>
          <a:off x="2816225" y="1713230"/>
          <a:ext cx="5714365" cy="909320"/>
        </p:xfrm>
        <a:graphic>
          <a:graphicData uri="http://schemas.openxmlformats.org/presentationml/2006/ole">
            <mc:AlternateContent xmlns:mc="http://schemas.openxmlformats.org/markup-compatibility/2006">
              <mc:Choice xmlns:v="urn:schemas-microsoft-com:vml" Requires="v">
                <p:oleObj spid="_x0000_s6147" name="" r:id="rId1" imgW="3352800" imgH="533400" progId="Equation.KSEE3">
                  <p:embed/>
                </p:oleObj>
              </mc:Choice>
              <mc:Fallback>
                <p:oleObj name="" r:id="rId1" imgW="3352800" imgH="533400" progId="Equation.KSEE3">
                  <p:embed/>
                  <p:pic>
                    <p:nvPicPr>
                      <p:cNvPr id="0" name="图片 6146"/>
                      <p:cNvPicPr/>
                      <p:nvPr/>
                    </p:nvPicPr>
                    <p:blipFill>
                      <a:blip r:embed="rId2"/>
                      <a:stretch>
                        <a:fillRect/>
                      </a:stretch>
                    </p:blipFill>
                    <p:spPr>
                      <a:xfrm>
                        <a:off x="2816225" y="1713230"/>
                        <a:ext cx="5714365" cy="909320"/>
                      </a:xfrm>
                      <a:prstGeom prst="rect">
                        <a:avLst/>
                      </a:prstGeom>
                    </p:spPr>
                  </p:pic>
                </p:oleObj>
              </mc:Fallback>
            </mc:AlternateContent>
          </a:graphicData>
        </a:graphic>
      </p:graphicFrame>
      <p:grpSp>
        <p:nvGrpSpPr>
          <p:cNvPr id="14" name="组合 13"/>
          <p:cNvGrpSpPr/>
          <p:nvPr/>
        </p:nvGrpSpPr>
        <p:grpSpPr>
          <a:xfrm>
            <a:off x="1220470" y="2771140"/>
            <a:ext cx="6379210" cy="715010"/>
            <a:chOff x="2117" y="3325"/>
            <a:chExt cx="10046" cy="1126"/>
          </a:xfrm>
        </p:grpSpPr>
        <p:graphicFrame>
          <p:nvGraphicFramePr>
            <p:cNvPr id="5" name="对象 4">
              <a:hlinkClick r:id="" action="ppaction://ole?verb="/>
            </p:cNvPr>
            <p:cNvGraphicFramePr>
              <a:graphicFrameLocks noChangeAspect="1"/>
            </p:cNvGraphicFramePr>
            <p:nvPr/>
          </p:nvGraphicFramePr>
          <p:xfrm>
            <a:off x="2117" y="3325"/>
            <a:ext cx="6798" cy="956"/>
          </p:xfrm>
          <a:graphic>
            <a:graphicData uri="http://schemas.openxmlformats.org/presentationml/2006/ole">
              <mc:AlternateContent xmlns:mc="http://schemas.openxmlformats.org/markup-compatibility/2006">
                <mc:Choice xmlns:v="urn:schemas-microsoft-com:vml" Requires="v">
                  <p:oleObj spid="_x0000_s7169" name="" r:id="rId3" imgW="1625600" imgH="228600" progId="Equation.KSEE3">
                    <p:embed/>
                  </p:oleObj>
                </mc:Choice>
                <mc:Fallback>
                  <p:oleObj name="" r:id="rId3" imgW="1625600" imgH="228600" progId="Equation.KSEE3">
                    <p:embed/>
                    <p:pic>
                      <p:nvPicPr>
                        <p:cNvPr id="0" name="图片 7168"/>
                        <p:cNvPicPr/>
                        <p:nvPr/>
                      </p:nvPicPr>
                      <p:blipFill>
                        <a:blip r:embed="rId4"/>
                        <a:stretch>
                          <a:fillRect/>
                        </a:stretch>
                      </p:blipFill>
                      <p:spPr>
                        <a:xfrm>
                          <a:off x="2117" y="3325"/>
                          <a:ext cx="6798" cy="956"/>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8993" y="3325"/>
            <a:ext cx="3171" cy="1126"/>
          </p:xfrm>
          <a:graphic>
            <a:graphicData uri="http://schemas.openxmlformats.org/presentationml/2006/ole">
              <mc:AlternateContent xmlns:mc="http://schemas.openxmlformats.org/markup-compatibility/2006">
                <mc:Choice xmlns:v="urn:schemas-microsoft-com:vml" Requires="v">
                  <p:oleObj spid="_x0000_s7" name="" r:id="rId5" imgW="1181100" imgH="419100" progId="Equation.KSEE3">
                    <p:embed/>
                  </p:oleObj>
                </mc:Choice>
                <mc:Fallback>
                  <p:oleObj name="" r:id="rId5" imgW="1181100" imgH="419100" progId="Equation.KSEE3">
                    <p:embed/>
                    <p:pic>
                      <p:nvPicPr>
                        <p:cNvPr id="0" name="图片 6146"/>
                        <p:cNvPicPr/>
                        <p:nvPr/>
                      </p:nvPicPr>
                      <p:blipFill>
                        <a:blip r:embed="rId6"/>
                        <a:stretch>
                          <a:fillRect/>
                        </a:stretch>
                      </p:blipFill>
                      <p:spPr>
                        <a:xfrm>
                          <a:off x="8993" y="3325"/>
                          <a:ext cx="3171" cy="1126"/>
                        </a:xfrm>
                        <a:prstGeom prst="rect">
                          <a:avLst/>
                        </a:prstGeom>
                      </p:spPr>
                    </p:pic>
                  </p:oleObj>
                </mc:Fallback>
              </mc:AlternateContent>
            </a:graphicData>
          </a:graphic>
        </p:graphicFrame>
      </p:grpSp>
      <p:grpSp>
        <p:nvGrpSpPr>
          <p:cNvPr id="15" name="组合 14"/>
          <p:cNvGrpSpPr/>
          <p:nvPr/>
        </p:nvGrpSpPr>
        <p:grpSpPr>
          <a:xfrm>
            <a:off x="2101215" y="3627755"/>
            <a:ext cx="4752975" cy="888365"/>
            <a:chOff x="2802" y="4701"/>
            <a:chExt cx="7485" cy="1399"/>
          </a:xfrm>
        </p:grpSpPr>
        <p:graphicFrame>
          <p:nvGraphicFramePr>
            <p:cNvPr id="9" name="对象 8">
              <a:hlinkClick r:id="" action="ppaction://ole?verb="/>
            </p:cNvPr>
            <p:cNvGraphicFramePr>
              <a:graphicFrameLocks noChangeAspect="1"/>
            </p:cNvGraphicFramePr>
            <p:nvPr/>
          </p:nvGraphicFramePr>
          <p:xfrm>
            <a:off x="2802" y="4706"/>
            <a:ext cx="2927" cy="1153"/>
          </p:xfrm>
          <a:graphic>
            <a:graphicData uri="http://schemas.openxmlformats.org/presentationml/2006/ole">
              <mc:AlternateContent xmlns:mc="http://schemas.openxmlformats.org/markup-compatibility/2006">
                <mc:Choice xmlns:v="urn:schemas-microsoft-com:vml" Requires="v">
                  <p:oleObj spid="_x0000_s7170" name="" r:id="rId7" imgW="774065" imgH="304800" progId="Equation.KSEE3">
                    <p:embed/>
                  </p:oleObj>
                </mc:Choice>
                <mc:Fallback>
                  <p:oleObj name="" r:id="rId7" imgW="774065" imgH="304800" progId="Equation.KSEE3">
                    <p:embed/>
                    <p:pic>
                      <p:nvPicPr>
                        <p:cNvPr id="0" name="图片 7169"/>
                        <p:cNvPicPr/>
                        <p:nvPr/>
                      </p:nvPicPr>
                      <p:blipFill>
                        <a:blip r:embed="rId8"/>
                        <a:stretch>
                          <a:fillRect/>
                        </a:stretch>
                      </p:blipFill>
                      <p:spPr>
                        <a:xfrm>
                          <a:off x="2802" y="4706"/>
                          <a:ext cx="2927" cy="1153"/>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5820" y="4701"/>
            <a:ext cx="4467" cy="1399"/>
          </p:xfrm>
          <a:graphic>
            <a:graphicData uri="http://schemas.openxmlformats.org/presentationml/2006/ole">
              <mc:AlternateContent xmlns:mc="http://schemas.openxmlformats.org/markup-compatibility/2006">
                <mc:Choice xmlns:v="urn:schemas-microsoft-com:vml" Requires="v">
                  <p:oleObj spid="_x0000_s13" name="" r:id="rId9" imgW="1663700" imgH="520700" progId="Equation.KSEE3">
                    <p:embed/>
                  </p:oleObj>
                </mc:Choice>
                <mc:Fallback>
                  <p:oleObj name="" r:id="rId9" imgW="1663700" imgH="520700" progId="Equation.KSEE3">
                    <p:embed/>
                    <p:pic>
                      <p:nvPicPr>
                        <p:cNvPr id="0" name="图片 6146"/>
                        <p:cNvPicPr/>
                        <p:nvPr/>
                      </p:nvPicPr>
                      <p:blipFill>
                        <a:blip r:embed="rId10"/>
                        <a:stretch>
                          <a:fillRect/>
                        </a:stretch>
                      </p:blipFill>
                      <p:spPr>
                        <a:xfrm>
                          <a:off x="5820" y="4701"/>
                          <a:ext cx="4467" cy="1399"/>
                        </a:xfrm>
                        <a:prstGeom prst="rect">
                          <a:avLst/>
                        </a:prstGeom>
                      </p:spPr>
                    </p:pic>
                  </p:oleObj>
                </mc:Fallback>
              </mc:AlternateContent>
            </a:graphicData>
          </a:graphic>
        </p:graphicFrame>
      </p:grpSp>
      <p:graphicFrame>
        <p:nvGraphicFramePr>
          <p:cNvPr id="16" name="对象 15">
            <a:hlinkClick r:id="" action="ppaction://ole?verb="/>
          </p:cNvPr>
          <p:cNvGraphicFramePr>
            <a:graphicFrameLocks noChangeAspect="1"/>
          </p:cNvGraphicFramePr>
          <p:nvPr/>
        </p:nvGraphicFramePr>
        <p:xfrm>
          <a:off x="2157730" y="4821555"/>
          <a:ext cx="1744980" cy="541655"/>
        </p:xfrm>
        <a:graphic>
          <a:graphicData uri="http://schemas.openxmlformats.org/presentationml/2006/ole">
            <mc:AlternateContent xmlns:mc="http://schemas.openxmlformats.org/markup-compatibility/2006">
              <mc:Choice xmlns:v="urn:schemas-microsoft-com:vml" Requires="v">
                <p:oleObj spid="_x0000_s7171" name="" r:id="rId11" imgW="736600" imgH="228600" progId="Equation.KSEE3">
                  <p:embed/>
                </p:oleObj>
              </mc:Choice>
              <mc:Fallback>
                <p:oleObj name="" r:id="rId11" imgW="736600" imgH="228600" progId="Equation.KSEE3">
                  <p:embed/>
                  <p:pic>
                    <p:nvPicPr>
                      <p:cNvPr id="0" name="图片 7170"/>
                      <p:cNvPicPr/>
                      <p:nvPr/>
                    </p:nvPicPr>
                    <p:blipFill>
                      <a:blip r:embed="rId12"/>
                      <a:stretch>
                        <a:fillRect/>
                      </a:stretch>
                    </p:blipFill>
                    <p:spPr>
                      <a:xfrm>
                        <a:off x="2157730" y="4821555"/>
                        <a:ext cx="1744980" cy="541655"/>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3959860" y="4821238"/>
          <a:ext cx="2793365" cy="671830"/>
        </p:xfrm>
        <a:graphic>
          <a:graphicData uri="http://schemas.openxmlformats.org/presentationml/2006/ole">
            <mc:AlternateContent xmlns:mc="http://schemas.openxmlformats.org/markup-compatibility/2006">
              <mc:Choice xmlns:v="urn:schemas-microsoft-com:vml" Requires="v">
                <p:oleObj spid="_x0000_s18" name="" r:id="rId13" imgW="1638300" imgH="393700" progId="Equation.KSEE3">
                  <p:embed/>
                </p:oleObj>
              </mc:Choice>
              <mc:Fallback>
                <p:oleObj name="" r:id="rId13" imgW="1638300" imgH="393700" progId="Equation.KSEE3">
                  <p:embed/>
                  <p:pic>
                    <p:nvPicPr>
                      <p:cNvPr id="0" name="图片 6146"/>
                      <p:cNvPicPr/>
                      <p:nvPr/>
                    </p:nvPicPr>
                    <p:blipFill>
                      <a:blip r:embed="rId14"/>
                      <a:stretch>
                        <a:fillRect/>
                      </a:stretch>
                    </p:blipFill>
                    <p:spPr>
                      <a:xfrm>
                        <a:off x="3959860" y="4821238"/>
                        <a:ext cx="2793365" cy="671830"/>
                      </a:xfrm>
                      <a:prstGeom prst="rect">
                        <a:avLst/>
                      </a:prstGeom>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3"/>
          </p:nvPr>
        </p:nvSpPr>
        <p:spPr/>
        <p:txBody>
          <a:bodyPr>
            <a:normAutofit lnSpcReduction="20000"/>
          </a:bodyPr>
          <a:p>
            <a:r>
              <a:rPr lang="en-US" altLang="zh-CN"/>
              <a:t> </a:t>
            </a:r>
            <a:r>
              <a:rPr lang="zh-CN" altLang="en-US"/>
              <a:t>相同点：</a:t>
            </a:r>
            <a:endParaRPr lang="zh-CN" altLang="en-US"/>
          </a:p>
          <a:p>
            <a:pPr lvl="1"/>
            <a:r>
              <a:rPr lang="zh-CN" altLang="en-US" sz="2200"/>
              <a:t> 两者均可以对数据完成降维操作</a:t>
            </a:r>
            <a:endParaRPr lang="zh-CN" altLang="en-US" sz="2200"/>
          </a:p>
          <a:p>
            <a:pPr lvl="1"/>
            <a:r>
              <a:rPr lang="zh-CN" altLang="en-US" sz="2200"/>
              <a:t> 两者在降维时候均使用矩阵分解的思想</a:t>
            </a:r>
            <a:endParaRPr lang="zh-CN" altLang="en-US" sz="2200"/>
          </a:p>
          <a:p>
            <a:pPr lvl="1"/>
            <a:r>
              <a:rPr lang="zh-CN" altLang="en-US" sz="2200"/>
              <a:t> 两者都假设数据符合高斯分布</a:t>
            </a:r>
            <a:endParaRPr lang="zh-CN" altLang="en-US" sz="2200"/>
          </a:p>
          <a:p>
            <a:r>
              <a:rPr lang="zh-CN" altLang="en-US"/>
              <a:t> 不同点：</a:t>
            </a:r>
            <a:endParaRPr lang="zh-CN" altLang="en-US"/>
          </a:p>
          <a:p>
            <a:pPr lvl="1"/>
            <a:r>
              <a:rPr lang="zh-CN" altLang="en-US"/>
              <a:t> </a:t>
            </a:r>
            <a:r>
              <a:rPr lang="en-US" altLang="zh-CN"/>
              <a:t>LDA</a:t>
            </a:r>
            <a:r>
              <a:rPr lang="zh-CN" altLang="en-US"/>
              <a:t>是监督降维算法，</a:t>
            </a:r>
            <a:r>
              <a:rPr lang="en-US" altLang="zh-CN"/>
              <a:t>PCA</a:t>
            </a:r>
            <a:r>
              <a:rPr lang="zh-CN" altLang="en-US"/>
              <a:t>是无监督降维算法</a:t>
            </a:r>
            <a:endParaRPr lang="zh-CN" altLang="en-US"/>
          </a:p>
          <a:p>
            <a:pPr lvl="1"/>
            <a:r>
              <a:rPr lang="zh-CN" altLang="en-US"/>
              <a:t> </a:t>
            </a:r>
            <a:r>
              <a:rPr lang="en-US" altLang="zh-CN"/>
              <a:t>LDA</a:t>
            </a:r>
            <a:r>
              <a:rPr lang="zh-CN" altLang="en-US"/>
              <a:t>降维最多降到类别数目</a:t>
            </a:r>
            <a:r>
              <a:rPr lang="en-US" altLang="zh-CN"/>
              <a:t>k-1</a:t>
            </a:r>
            <a:r>
              <a:rPr lang="zh-CN" altLang="en-US"/>
              <a:t>的维数，而</a:t>
            </a:r>
            <a:r>
              <a:rPr lang="en-US" altLang="zh-CN"/>
              <a:t>PCA</a:t>
            </a:r>
            <a:r>
              <a:rPr lang="zh-CN" altLang="en-US"/>
              <a:t>没有限制</a:t>
            </a:r>
            <a:endParaRPr lang="zh-CN" altLang="en-US"/>
          </a:p>
          <a:p>
            <a:pPr lvl="1"/>
            <a:r>
              <a:rPr lang="zh-CN" altLang="en-US"/>
              <a:t> </a:t>
            </a:r>
            <a:r>
              <a:rPr lang="en-US" altLang="zh-CN"/>
              <a:t>LDA</a:t>
            </a:r>
            <a:r>
              <a:rPr lang="zh-CN" altLang="en-US"/>
              <a:t>除了降维外，还可以应用于分类</a:t>
            </a:r>
            <a:endParaRPr lang="zh-CN" altLang="en-US"/>
          </a:p>
          <a:p>
            <a:pPr lvl="1"/>
            <a:r>
              <a:rPr lang="zh-CN" altLang="en-US"/>
              <a:t> </a:t>
            </a:r>
            <a:r>
              <a:rPr lang="en-US" altLang="zh-CN"/>
              <a:t>LDA</a:t>
            </a:r>
            <a:r>
              <a:rPr lang="zh-CN" altLang="en-US"/>
              <a:t>选择的是分类性能最好的投影，而</a:t>
            </a:r>
            <a:r>
              <a:rPr lang="en-US" altLang="zh-CN"/>
              <a:t>PCA</a:t>
            </a:r>
            <a:r>
              <a:rPr lang="zh-CN" altLang="en-US"/>
              <a:t>选择样本点投影具有最大方差的方向</a:t>
            </a:r>
            <a:endParaRPr lang="zh-CN" altLang="en-US"/>
          </a:p>
        </p:txBody>
      </p:sp>
      <p:sp>
        <p:nvSpPr>
          <p:cNvPr id="4" name="标题 3"/>
          <p:cNvSpPr>
            <a:spLocks noGrp="1"/>
          </p:cNvSpPr>
          <p:nvPr>
            <p:ph type="title"/>
          </p:nvPr>
        </p:nvSpPr>
        <p:spPr/>
        <p:txBody>
          <a:bodyPr/>
          <a:p>
            <a:r>
              <a:rPr lang="en-US" altLang="zh-CN"/>
              <a:t>PCA</a:t>
            </a:r>
            <a:r>
              <a:rPr lang="zh-CN" altLang="en-US"/>
              <a:t>和</a:t>
            </a:r>
            <a:r>
              <a:rPr lang="en-US" altLang="zh-CN"/>
              <a:t>LDA</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sym typeface="+mn-ea"/>
              </a:rPr>
              <a:t>PCA</a:t>
            </a:r>
            <a:r>
              <a:rPr lang="zh-CN" altLang="en-US">
                <a:sym typeface="+mn-ea"/>
              </a:rPr>
              <a:t>和</a:t>
            </a:r>
            <a:r>
              <a:rPr lang="en-US" altLang="zh-CN">
                <a:sym typeface="+mn-ea"/>
              </a:rPr>
              <a:t>LDA</a:t>
            </a:r>
            <a:endParaRPr lang="zh-CN" altLang="en-US"/>
          </a:p>
        </p:txBody>
      </p:sp>
      <p:pic>
        <p:nvPicPr>
          <p:cNvPr id="5" name="内容占位符 4"/>
          <p:cNvPicPr>
            <a:picLocks noChangeAspect="1"/>
          </p:cNvPicPr>
          <p:nvPr>
            <p:ph idx="13"/>
          </p:nvPr>
        </p:nvPicPr>
        <p:blipFill>
          <a:blip r:embed="rId1"/>
          <a:stretch>
            <a:fillRect/>
          </a:stretch>
        </p:blipFill>
        <p:spPr>
          <a:xfrm>
            <a:off x="485775" y="1547495"/>
            <a:ext cx="5276850" cy="4010025"/>
          </a:xfrm>
          <a:prstGeom prst="rect">
            <a:avLst/>
          </a:prstGeom>
        </p:spPr>
      </p:pic>
      <p:pic>
        <p:nvPicPr>
          <p:cNvPr id="6" name="图片 5"/>
          <p:cNvPicPr>
            <a:picLocks noChangeAspect="1"/>
          </p:cNvPicPr>
          <p:nvPr/>
        </p:nvPicPr>
        <p:blipFill>
          <a:blip r:embed="rId2"/>
          <a:stretch>
            <a:fillRect/>
          </a:stretch>
        </p:blipFill>
        <p:spPr>
          <a:xfrm>
            <a:off x="6206490" y="1398270"/>
            <a:ext cx="4995545" cy="406273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数据清洗常见流程</a:t>
            </a:r>
            <a:endParaRPr lang="en-US" altLang="zh-CN" dirty="0">
              <a:sym typeface="+mn-ea"/>
            </a:endParaRPr>
          </a:p>
        </p:txBody>
      </p:sp>
      <p:grpSp>
        <p:nvGrpSpPr>
          <p:cNvPr id="41" name="组合 40"/>
          <p:cNvGrpSpPr/>
          <p:nvPr/>
        </p:nvGrpSpPr>
        <p:grpSpPr>
          <a:xfrm>
            <a:off x="103505" y="1143635"/>
            <a:ext cx="11855450" cy="5306060"/>
            <a:chOff x="454" y="1545"/>
            <a:chExt cx="18670" cy="8356"/>
          </a:xfrm>
        </p:grpSpPr>
        <p:grpSp>
          <p:nvGrpSpPr>
            <p:cNvPr id="40" name="组合 39"/>
            <p:cNvGrpSpPr/>
            <p:nvPr/>
          </p:nvGrpSpPr>
          <p:grpSpPr>
            <a:xfrm>
              <a:off x="3815" y="1545"/>
              <a:ext cx="13040" cy="8075"/>
              <a:chOff x="3815" y="1545"/>
              <a:chExt cx="13040" cy="8075"/>
            </a:xfrm>
          </p:grpSpPr>
          <p:sp>
            <p:nvSpPr>
              <p:cNvPr id="37" name="圆角矩形 36"/>
              <p:cNvSpPr/>
              <p:nvPr/>
            </p:nvSpPr>
            <p:spPr>
              <a:xfrm>
                <a:off x="3815" y="1545"/>
                <a:ext cx="13040" cy="8075"/>
              </a:xfrm>
              <a:prstGeom prst="roundRect">
                <a:avLst/>
              </a:prstGeom>
              <a:ln w="38100">
                <a:prstDash val="dash"/>
              </a:ln>
            </p:spPr>
            <p:style>
              <a:lnRef idx="2">
                <a:schemeClr val="accent3"/>
              </a:lnRef>
              <a:fillRef idx="1">
                <a:schemeClr val="lt1"/>
              </a:fillRef>
              <a:effectRef idx="0">
                <a:schemeClr val="accent3"/>
              </a:effectRef>
              <a:fontRef idx="minor">
                <a:schemeClr val="dk1"/>
              </a:fontRef>
            </p:style>
            <p:txBody>
              <a:bodyPr vert="wordArtVertRtl" lIns="90170" tIns="46990" rIns="90170" bIns="46990" rtlCol="0" anchor="b" anchorCtr="1">
                <a:noAutofit/>
                <a:scene3d>
                  <a:camera prst="orthographicFront"/>
                  <a:lightRig rig="threePt" dir="t"/>
                </a:scene3d>
              </a:bodyPr>
              <a:lstStyle/>
              <a:p>
                <a:pPr algn="ctr"/>
                <a:endParaRPr lang="zh-CN" altLang="en-US" sz="2800" b="1">
                  <a:solidFill>
                    <a:srgbClr val="A5A5A5"/>
                  </a:solidFill>
                </a:endParaRPr>
              </a:p>
            </p:txBody>
          </p:sp>
          <p:sp>
            <p:nvSpPr>
              <p:cNvPr id="39" name="文本框 38"/>
              <p:cNvSpPr txBox="1"/>
              <p:nvPr/>
            </p:nvSpPr>
            <p:spPr>
              <a:xfrm>
                <a:off x="12756" y="2098"/>
                <a:ext cx="3857" cy="816"/>
              </a:xfrm>
              <a:prstGeom prst="rect">
                <a:avLst/>
              </a:prstGeom>
              <a:noFill/>
            </p:spPr>
            <p:txBody>
              <a:bodyPr wrap="square" rtlCol="0">
                <a:spAutoFit/>
              </a:bodyPr>
              <a:lstStyle/>
              <a:p>
                <a:pPr algn="l"/>
                <a:r>
                  <a:rPr lang="zh-CN" altLang="en-US" sz="2800" b="1">
                    <a:solidFill>
                      <a:srgbClr val="A5A5A5"/>
                    </a:solidFill>
                    <a:sym typeface="+mn-ea"/>
                  </a:rPr>
                  <a:t>数据处理部分</a:t>
                </a:r>
                <a:endParaRPr lang="zh-CN" altLang="en-US" sz="2800"/>
              </a:p>
            </p:txBody>
          </p:sp>
        </p:grpSp>
        <p:grpSp>
          <p:nvGrpSpPr>
            <p:cNvPr id="13" name="组合 12"/>
            <p:cNvGrpSpPr/>
            <p:nvPr/>
          </p:nvGrpSpPr>
          <p:grpSpPr>
            <a:xfrm>
              <a:off x="454" y="2143"/>
              <a:ext cx="2844" cy="5225"/>
              <a:chOff x="1011" y="2187"/>
              <a:chExt cx="2844" cy="5225"/>
            </a:xfrm>
          </p:grpSpPr>
          <p:sp>
            <p:nvSpPr>
              <p:cNvPr id="5" name="流程图: 多文档 4"/>
              <p:cNvSpPr/>
              <p:nvPr/>
            </p:nvSpPr>
            <p:spPr>
              <a:xfrm>
                <a:off x="1212" y="2187"/>
                <a:ext cx="2458" cy="1159"/>
              </a:xfrm>
              <a:prstGeom prst="flowChartMultidocument">
                <a:avLst/>
              </a:prstGeom>
              <a:solidFill>
                <a:srgbClr val="FAD6C9"/>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a:solidFill>
                      <a:schemeClr val="accent2">
                        <a:lumMod val="75000"/>
                      </a:schemeClr>
                    </a:solidFill>
                  </a:rPr>
                  <a:t>日志数据</a:t>
                </a:r>
                <a:endParaRPr lang="zh-CN" altLang="en-US" b="1">
                  <a:solidFill>
                    <a:schemeClr val="accent2">
                      <a:lumMod val="75000"/>
                    </a:schemeClr>
                  </a:solidFill>
                </a:endParaRPr>
              </a:p>
            </p:txBody>
          </p:sp>
          <p:sp>
            <p:nvSpPr>
              <p:cNvPr id="6" name="圆角矩形 5"/>
              <p:cNvSpPr/>
              <p:nvPr/>
            </p:nvSpPr>
            <p:spPr>
              <a:xfrm>
                <a:off x="1011" y="4472"/>
                <a:ext cx="2844" cy="907"/>
              </a:xfrm>
              <a:prstGeom prst="roundRect">
                <a:avLst/>
              </a:prstGeom>
              <a:ln w="19050"/>
            </p:spPr>
            <p:style>
              <a:lnRef idx="2">
                <a:schemeClr val="accent4"/>
              </a:lnRef>
              <a:fillRef idx="1">
                <a:schemeClr val="lt1"/>
              </a:fillRef>
              <a:effectRef idx="0">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zh-CN" altLang="en-US" b="1">
                    <a:solidFill>
                      <a:srgbClr val="FFD450"/>
                    </a:solidFill>
                    <a:sym typeface="+mn-ea"/>
                  </a:rPr>
                  <a:t>数据</a:t>
                </a:r>
                <a:r>
                  <a:rPr lang="en-US" altLang="zh-CN" b="1">
                    <a:solidFill>
                      <a:srgbClr val="FFD450"/>
                    </a:solidFill>
                    <a:sym typeface="+mn-ea"/>
                  </a:rPr>
                  <a:t>ETL</a:t>
                </a:r>
                <a:r>
                  <a:rPr lang="zh-CN" altLang="en-US" b="1">
                    <a:solidFill>
                      <a:srgbClr val="FFD450"/>
                    </a:solidFill>
                    <a:sym typeface="+mn-ea"/>
                  </a:rPr>
                  <a:t>清洗</a:t>
                </a:r>
                <a:endParaRPr lang="zh-CN" altLang="en-US" b="1">
                  <a:solidFill>
                    <a:srgbClr val="FFD450"/>
                  </a:solidFill>
                  <a:sym typeface="+mn-ea"/>
                </a:endParaRPr>
              </a:p>
            </p:txBody>
          </p:sp>
          <p:sp>
            <p:nvSpPr>
              <p:cNvPr id="7" name="圆角矩形 6"/>
              <p:cNvSpPr/>
              <p:nvPr/>
            </p:nvSpPr>
            <p:spPr>
              <a:xfrm>
                <a:off x="1307" y="6505"/>
                <a:ext cx="2268" cy="907"/>
              </a:xfrm>
              <a:prstGeom prst="roundRect">
                <a:avLst/>
              </a:prstGeom>
              <a:ln w="19050"/>
            </p:spPr>
            <p:style>
              <a:lnRef idx="2">
                <a:schemeClr val="accent4"/>
              </a:lnRef>
              <a:fillRef idx="1">
                <a:schemeClr val="lt1"/>
              </a:fillRef>
              <a:effectRef idx="0">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zh-CN" altLang="en-US" b="1">
                    <a:solidFill>
                      <a:srgbClr val="FFD450"/>
                    </a:solidFill>
                    <a:sym typeface="+mn-ea"/>
                  </a:rPr>
                  <a:t>采样</a:t>
                </a:r>
                <a:endParaRPr lang="zh-CN" altLang="en-US" b="1">
                  <a:solidFill>
                    <a:srgbClr val="FFD450"/>
                  </a:solidFill>
                  <a:sym typeface="+mn-ea"/>
                </a:endParaRPr>
              </a:p>
            </p:txBody>
          </p:sp>
        </p:grpSp>
        <p:sp>
          <p:nvSpPr>
            <p:cNvPr id="8" name="圆角矩形 7"/>
            <p:cNvSpPr/>
            <p:nvPr/>
          </p:nvSpPr>
          <p:spPr>
            <a:xfrm>
              <a:off x="6023" y="4428"/>
              <a:ext cx="2648" cy="147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a:solidFill>
                    <a:srgbClr val="92ADDD"/>
                  </a:solidFill>
                </a:rPr>
                <a:t>文本</a:t>
              </a:r>
              <a:r>
                <a:rPr lang="en-US" altLang="zh-CN" b="1">
                  <a:solidFill>
                    <a:srgbClr val="92ADDD"/>
                  </a:solidFill>
                </a:rPr>
                <a:t>/</a:t>
              </a:r>
              <a:r>
                <a:rPr lang="zh-CN" altLang="en-US" b="1">
                  <a:solidFill>
                    <a:srgbClr val="92ADDD"/>
                  </a:solidFill>
                </a:rPr>
                <a:t>图片</a:t>
              </a:r>
              <a:r>
                <a:rPr lang="en-US" altLang="zh-CN" b="1">
                  <a:solidFill>
                    <a:srgbClr val="92ADDD"/>
                  </a:solidFill>
                </a:rPr>
                <a:t>/</a:t>
              </a:r>
              <a:r>
                <a:rPr lang="zh-CN" altLang="en-US" b="1">
                  <a:solidFill>
                    <a:srgbClr val="92ADDD"/>
                  </a:solidFill>
                </a:rPr>
                <a:t>语音类型数据转换</a:t>
              </a:r>
              <a:endParaRPr lang="zh-CN" altLang="en-US" b="1">
                <a:solidFill>
                  <a:srgbClr val="92ADDD"/>
                </a:solidFill>
              </a:endParaRPr>
            </a:p>
          </p:txBody>
        </p:sp>
        <p:sp>
          <p:nvSpPr>
            <p:cNvPr id="9" name="圆角矩形 8"/>
            <p:cNvSpPr/>
            <p:nvPr/>
          </p:nvSpPr>
          <p:spPr>
            <a:xfrm>
              <a:off x="7800" y="1847"/>
              <a:ext cx="2268" cy="9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a:solidFill>
                    <a:srgbClr val="92ADDD"/>
                  </a:solidFill>
                </a:rPr>
                <a:t>特征抽取</a:t>
              </a:r>
              <a:endParaRPr lang="zh-CN" altLang="en-US" b="1">
                <a:solidFill>
                  <a:srgbClr val="92ADDD"/>
                </a:solidFill>
              </a:endParaRPr>
            </a:p>
          </p:txBody>
        </p:sp>
        <p:sp>
          <p:nvSpPr>
            <p:cNvPr id="10" name="圆角矩形 9"/>
            <p:cNvSpPr/>
            <p:nvPr/>
          </p:nvSpPr>
          <p:spPr>
            <a:xfrm>
              <a:off x="7473" y="7807"/>
              <a:ext cx="2792" cy="12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a:solidFill>
                    <a:srgbClr val="92ADDD"/>
                  </a:solidFill>
                </a:rPr>
                <a:t>数值型数据转换</a:t>
              </a:r>
              <a:r>
                <a:rPr lang="en-US" altLang="zh-CN" b="1">
                  <a:solidFill>
                    <a:srgbClr val="92ADDD"/>
                  </a:solidFill>
                </a:rPr>
                <a:t>(</a:t>
              </a:r>
              <a:r>
                <a:rPr lang="zh-CN" altLang="en-US" b="1">
                  <a:solidFill>
                    <a:srgbClr val="92ADDD"/>
                  </a:solidFill>
                </a:rPr>
                <a:t>归一化 </a:t>
              </a:r>
              <a:r>
                <a:rPr lang="en-US" altLang="zh-CN" b="1">
                  <a:solidFill>
                    <a:srgbClr val="92ADDD"/>
                  </a:solidFill>
                </a:rPr>
                <a:t>)</a:t>
              </a:r>
              <a:endParaRPr lang="en-US" altLang="zh-CN" b="1">
                <a:solidFill>
                  <a:srgbClr val="92ADDD"/>
                </a:solidFill>
              </a:endParaRPr>
            </a:p>
          </p:txBody>
        </p:sp>
        <p:sp>
          <p:nvSpPr>
            <p:cNvPr id="11" name="圆角矩形 10"/>
            <p:cNvSpPr/>
            <p:nvPr/>
          </p:nvSpPr>
          <p:spPr>
            <a:xfrm>
              <a:off x="12320" y="4428"/>
              <a:ext cx="2268" cy="9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a:solidFill>
                    <a:srgbClr val="92ADDD"/>
                  </a:solidFill>
                </a:rPr>
                <a:t>特征选择</a:t>
              </a:r>
              <a:endParaRPr lang="zh-CN" altLang="en-US" b="1">
                <a:solidFill>
                  <a:srgbClr val="92ADDD"/>
                </a:solidFill>
              </a:endParaRPr>
            </a:p>
          </p:txBody>
        </p:sp>
        <p:sp>
          <p:nvSpPr>
            <p:cNvPr id="12" name="圆角矩形 11"/>
            <p:cNvSpPr/>
            <p:nvPr/>
          </p:nvSpPr>
          <p:spPr>
            <a:xfrm>
              <a:off x="14137" y="6052"/>
              <a:ext cx="2268" cy="9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a:solidFill>
                    <a:srgbClr val="92ADDD"/>
                  </a:solidFill>
                </a:rPr>
                <a:t>降维</a:t>
              </a:r>
              <a:endParaRPr lang="zh-CN" altLang="en-US" b="1">
                <a:solidFill>
                  <a:srgbClr val="92ADDD"/>
                </a:solidFill>
              </a:endParaRPr>
            </a:p>
          </p:txBody>
        </p:sp>
        <p:cxnSp>
          <p:nvCxnSpPr>
            <p:cNvPr id="14" name="直接箭头连接符 13"/>
            <p:cNvCxnSpPr>
              <a:stCxn id="5" idx="2"/>
              <a:endCxn id="6" idx="0"/>
            </p:cNvCxnSpPr>
            <p:nvPr/>
          </p:nvCxnSpPr>
          <p:spPr>
            <a:xfrm>
              <a:off x="1713" y="3258"/>
              <a:ext cx="163" cy="1170"/>
            </a:xfrm>
            <a:prstGeom prst="straightConnector1">
              <a:avLst/>
            </a:prstGeom>
            <a:ln w="12700">
              <a:tailEnd type="arrow" w="med" len="med"/>
            </a:ln>
          </p:spPr>
          <p:style>
            <a:lnRef idx="1">
              <a:schemeClr val="accent4"/>
            </a:lnRef>
            <a:fillRef idx="0">
              <a:schemeClr val="accent4"/>
            </a:fillRef>
            <a:effectRef idx="0">
              <a:schemeClr val="accent4"/>
            </a:effectRef>
            <a:fontRef idx="minor">
              <a:schemeClr val="tx1"/>
            </a:fontRef>
          </p:style>
        </p:cxnSp>
        <p:cxnSp>
          <p:nvCxnSpPr>
            <p:cNvPr id="15" name="直接箭头连接符 14"/>
            <p:cNvCxnSpPr>
              <a:stCxn id="6" idx="2"/>
              <a:endCxn id="7" idx="0"/>
            </p:cNvCxnSpPr>
            <p:nvPr/>
          </p:nvCxnSpPr>
          <p:spPr>
            <a:xfrm>
              <a:off x="1876" y="5335"/>
              <a:ext cx="8" cy="1126"/>
            </a:xfrm>
            <a:prstGeom prst="straightConnector1">
              <a:avLst/>
            </a:prstGeom>
            <a:ln w="12700">
              <a:tailEnd type="arrow" w="med" len="med"/>
            </a:ln>
          </p:spPr>
          <p:style>
            <a:lnRef idx="1">
              <a:schemeClr val="accent4"/>
            </a:lnRef>
            <a:fillRef idx="0">
              <a:schemeClr val="accent4"/>
            </a:fillRef>
            <a:effectRef idx="0">
              <a:schemeClr val="accent4"/>
            </a:effectRef>
            <a:fontRef idx="minor">
              <a:schemeClr val="tx1"/>
            </a:fontRef>
          </p:style>
        </p:cxnSp>
        <p:cxnSp>
          <p:nvCxnSpPr>
            <p:cNvPr id="16" name="曲线连接符 15"/>
            <p:cNvCxnSpPr>
              <a:stCxn id="7" idx="3"/>
              <a:endCxn id="8" idx="1"/>
            </p:cNvCxnSpPr>
            <p:nvPr/>
          </p:nvCxnSpPr>
          <p:spPr>
            <a:xfrm flipV="1">
              <a:off x="3018" y="5163"/>
              <a:ext cx="3005" cy="1752"/>
            </a:xfrm>
            <a:prstGeom prst="curvedConnector3">
              <a:avLst>
                <a:gd name="adj1" fmla="val 50017"/>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曲线连接符 16"/>
            <p:cNvCxnSpPr>
              <a:stCxn id="7" idx="3"/>
              <a:endCxn id="9" idx="1"/>
            </p:cNvCxnSpPr>
            <p:nvPr/>
          </p:nvCxnSpPr>
          <p:spPr>
            <a:xfrm flipV="1">
              <a:off x="3018" y="2301"/>
              <a:ext cx="4782" cy="4614"/>
            </a:xfrm>
            <a:prstGeom prst="curved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7" idx="3"/>
              <a:endCxn id="10" idx="1"/>
            </p:cNvCxnSpPr>
            <p:nvPr/>
          </p:nvCxnSpPr>
          <p:spPr>
            <a:xfrm>
              <a:off x="3018" y="6915"/>
              <a:ext cx="4455" cy="1530"/>
            </a:xfrm>
            <a:prstGeom prst="curvedConnector3">
              <a:avLst>
                <a:gd name="adj1" fmla="val 5001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8" idx="0"/>
              <a:endCxn id="9" idx="1"/>
            </p:cNvCxnSpPr>
            <p:nvPr/>
          </p:nvCxnSpPr>
          <p:spPr>
            <a:xfrm rot="16200000">
              <a:off x="6510" y="3138"/>
              <a:ext cx="2127" cy="453"/>
            </a:xfrm>
            <a:prstGeom prst="curvedConnector2">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8" idx="2"/>
              <a:endCxn id="10" idx="0"/>
            </p:cNvCxnSpPr>
            <p:nvPr/>
          </p:nvCxnSpPr>
          <p:spPr>
            <a:xfrm rot="5400000" flipV="1">
              <a:off x="7154" y="6092"/>
              <a:ext cx="1909" cy="1522"/>
            </a:xfrm>
            <a:prstGeom prst="curvedConnector3">
              <a:avLst>
                <a:gd name="adj1" fmla="val 50000"/>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9" idx="3"/>
              <a:endCxn id="10" idx="0"/>
            </p:cNvCxnSpPr>
            <p:nvPr/>
          </p:nvCxnSpPr>
          <p:spPr>
            <a:xfrm flipH="1">
              <a:off x="8869" y="2301"/>
              <a:ext cx="1199" cy="5506"/>
            </a:xfrm>
            <a:prstGeom prst="curvedConnector4">
              <a:avLst>
                <a:gd name="adj1" fmla="val -47706"/>
                <a:gd name="adj2" fmla="val 54123"/>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9" idx="3"/>
              <a:endCxn id="11" idx="0"/>
            </p:cNvCxnSpPr>
            <p:nvPr/>
          </p:nvCxnSpPr>
          <p:spPr>
            <a:xfrm>
              <a:off x="10068" y="2301"/>
              <a:ext cx="3386" cy="2127"/>
            </a:xfrm>
            <a:prstGeom prst="curvedConnector2">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10" idx="3"/>
              <a:endCxn id="11" idx="0"/>
            </p:cNvCxnSpPr>
            <p:nvPr/>
          </p:nvCxnSpPr>
          <p:spPr>
            <a:xfrm flipV="1">
              <a:off x="10265" y="4428"/>
              <a:ext cx="3189" cy="4017"/>
            </a:xfrm>
            <a:prstGeom prst="curvedConnector4">
              <a:avLst>
                <a:gd name="adj1" fmla="val 32236"/>
                <a:gd name="adj2" fmla="val 109335"/>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11" idx="2"/>
              <a:endCxn id="12" idx="1"/>
            </p:cNvCxnSpPr>
            <p:nvPr/>
          </p:nvCxnSpPr>
          <p:spPr>
            <a:xfrm rot="5400000" flipV="1">
              <a:off x="13210" y="5579"/>
              <a:ext cx="1171" cy="683"/>
            </a:xfrm>
            <a:prstGeom prst="curvedConnector2">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16856" y="8813"/>
              <a:ext cx="2268" cy="1088"/>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a:solidFill>
                    <a:srgbClr val="FFD450"/>
                  </a:solidFill>
                </a:rPr>
                <a:t>模型训练及预测</a:t>
              </a:r>
              <a:endParaRPr lang="zh-CN" altLang="en-US" b="1">
                <a:solidFill>
                  <a:srgbClr val="FFD450"/>
                </a:solidFill>
              </a:endParaRPr>
            </a:p>
          </p:txBody>
        </p:sp>
        <p:cxnSp>
          <p:nvCxnSpPr>
            <p:cNvPr id="36" name="曲线连接符 35"/>
            <p:cNvCxnSpPr>
              <a:stCxn id="12" idx="3"/>
              <a:endCxn id="34" idx="0"/>
            </p:cNvCxnSpPr>
            <p:nvPr/>
          </p:nvCxnSpPr>
          <p:spPr>
            <a:xfrm>
              <a:off x="16405" y="6506"/>
              <a:ext cx="1585" cy="2307"/>
            </a:xfrm>
            <a:prstGeom prst="curvedConnector2">
              <a:avLst/>
            </a:prstGeom>
            <a:ln w="12700">
              <a:tailEnd type="arrow" w="med" len="med"/>
            </a:ln>
          </p:spPr>
          <p:style>
            <a:lnRef idx="1">
              <a:schemeClr val="accent4"/>
            </a:lnRef>
            <a:fillRef idx="0">
              <a:schemeClr val="accent4"/>
            </a:fillRef>
            <a:effectRef idx="0">
              <a:schemeClr val="accent4"/>
            </a:effectRef>
            <a:fontRef idx="minor">
              <a:schemeClr val="tx1"/>
            </a:fontRef>
          </p:style>
        </p:cxnSp>
      </p:grpSp>
      <p:cxnSp>
        <p:nvCxnSpPr>
          <p:cNvPr id="2" name="曲线连接符 1"/>
          <p:cNvCxnSpPr>
            <a:stCxn id="9" idx="3"/>
            <a:endCxn id="34" idx="0"/>
          </p:cNvCxnSpPr>
          <p:nvPr/>
        </p:nvCxnSpPr>
        <p:spPr>
          <a:xfrm>
            <a:off x="6208395" y="1623695"/>
            <a:ext cx="5030470" cy="4135120"/>
          </a:xfrm>
          <a:prstGeom prst="curvedConnector2">
            <a:avLst/>
          </a:prstGeom>
          <a:ln w="12700">
            <a:tailEnd type="arrow" w="med" len="med"/>
          </a:ln>
        </p:spPr>
        <p:style>
          <a:lnRef idx="1">
            <a:schemeClr val="accent4"/>
          </a:lnRef>
          <a:fillRef idx="0">
            <a:schemeClr val="accent4"/>
          </a:fillRef>
          <a:effectRef idx="0">
            <a:schemeClr val="accent4"/>
          </a:effectRef>
          <a:fontRef idx="minor">
            <a:schemeClr val="tx1"/>
          </a:fontRef>
        </p:style>
      </p:cxnSp>
      <p:cxnSp>
        <p:nvCxnSpPr>
          <p:cNvPr id="4" name="曲线连接符 3"/>
          <p:cNvCxnSpPr>
            <a:stCxn id="11" idx="3"/>
            <a:endCxn id="34" idx="0"/>
          </p:cNvCxnSpPr>
          <p:nvPr/>
        </p:nvCxnSpPr>
        <p:spPr>
          <a:xfrm>
            <a:off x="9078595" y="3262630"/>
            <a:ext cx="2160270" cy="2496185"/>
          </a:xfrm>
          <a:prstGeom prst="curvedConnector2">
            <a:avLst/>
          </a:prstGeom>
          <a:ln w="12700">
            <a:tailEnd type="arrow" w="med" len="med"/>
          </a:ln>
        </p:spPr>
        <p:style>
          <a:lnRef idx="1">
            <a:schemeClr val="accent4"/>
          </a:lnRef>
          <a:fillRef idx="0">
            <a:schemeClr val="accent4"/>
          </a:fillRef>
          <a:effectRef idx="0">
            <a:schemeClr val="accent4"/>
          </a:effectRef>
          <a:fontRef idx="minor">
            <a:schemeClr val="tx1"/>
          </a:fontRef>
        </p:style>
      </p:cxnSp>
      <p:cxnSp>
        <p:nvCxnSpPr>
          <p:cNvPr id="18" name="曲线连接符 17"/>
          <p:cNvCxnSpPr>
            <a:stCxn id="10" idx="3"/>
            <a:endCxn id="34" idx="1"/>
          </p:cNvCxnSpPr>
          <p:nvPr/>
        </p:nvCxnSpPr>
        <p:spPr>
          <a:xfrm>
            <a:off x="6333490" y="5525135"/>
            <a:ext cx="4185285" cy="579120"/>
          </a:xfrm>
          <a:prstGeom prst="curvedConnector3">
            <a:avLst>
              <a:gd name="adj1" fmla="val 50008"/>
            </a:avLst>
          </a:prstGeom>
          <a:ln w="12700">
            <a:tailEnd type="arrow" w="med" len="med"/>
          </a:ln>
        </p:spPr>
        <p:style>
          <a:lnRef idx="1">
            <a:schemeClr val="accent4"/>
          </a:lnRef>
          <a:fillRef idx="0">
            <a:schemeClr val="accent4"/>
          </a:fillRef>
          <a:effectRef idx="0">
            <a:schemeClr val="accent4"/>
          </a:effectRef>
          <a:fontRef idx="minor">
            <a:schemeClr val="tx1"/>
          </a:fontRef>
        </p:style>
      </p:cxnSp>
      <p:cxnSp>
        <p:nvCxnSpPr>
          <p:cNvPr id="20" name="曲线连接符 19"/>
          <p:cNvCxnSpPr>
            <a:stCxn id="8" idx="3"/>
            <a:endCxn id="34" idx="0"/>
          </p:cNvCxnSpPr>
          <p:nvPr/>
        </p:nvCxnSpPr>
        <p:spPr>
          <a:xfrm>
            <a:off x="5321300" y="3441065"/>
            <a:ext cx="5917565" cy="2317750"/>
          </a:xfrm>
          <a:prstGeom prst="curvedConnector2">
            <a:avLst/>
          </a:prstGeom>
          <a:ln w="12700">
            <a:tailEnd type="arrow" w="med" len="med"/>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异常数据处理</a:t>
            </a:r>
            <a:endParaRPr lang="zh-CN" altLang="en-US" dirty="0">
              <a:sym typeface="+mn-ea"/>
            </a:endParaRPr>
          </a:p>
        </p:txBody>
      </p:sp>
      <p:pic>
        <p:nvPicPr>
          <p:cNvPr id="2" name="图片 1"/>
          <p:cNvPicPr>
            <a:picLocks noChangeAspect="1"/>
          </p:cNvPicPr>
          <p:nvPr/>
        </p:nvPicPr>
        <p:blipFill>
          <a:blip r:embed="rId1"/>
          <a:stretch>
            <a:fillRect/>
          </a:stretch>
        </p:blipFill>
        <p:spPr>
          <a:xfrm>
            <a:off x="496570" y="1014730"/>
            <a:ext cx="11197590" cy="557720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异常数据处理</a:t>
            </a:r>
            <a:endParaRPr lang="zh-CN" altLang="en-US" dirty="0">
              <a:sym typeface="+mn-ea"/>
            </a:endParaRPr>
          </a:p>
        </p:txBody>
      </p:sp>
      <p:pic>
        <p:nvPicPr>
          <p:cNvPr id="4" name="图片 3"/>
          <p:cNvPicPr>
            <a:picLocks noChangeAspect="1"/>
          </p:cNvPicPr>
          <p:nvPr/>
        </p:nvPicPr>
        <p:blipFill>
          <a:blip r:embed="rId1"/>
          <a:stretch>
            <a:fillRect/>
          </a:stretch>
        </p:blipFill>
        <p:spPr>
          <a:xfrm>
            <a:off x="754380" y="1014730"/>
            <a:ext cx="10489565" cy="531622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异常数据处理</a:t>
            </a:r>
            <a:endParaRPr lang="zh-CN" altLang="en-US" dirty="0">
              <a:sym typeface="+mn-ea"/>
            </a:endParaRPr>
          </a:p>
        </p:txBody>
      </p:sp>
      <p:pic>
        <p:nvPicPr>
          <p:cNvPr id="2" name="图片 1"/>
          <p:cNvPicPr>
            <a:picLocks noChangeAspect="1"/>
          </p:cNvPicPr>
          <p:nvPr/>
        </p:nvPicPr>
        <p:blipFill>
          <a:blip r:embed="rId1"/>
          <a:stretch>
            <a:fillRect/>
          </a:stretch>
        </p:blipFill>
        <p:spPr>
          <a:xfrm>
            <a:off x="646430" y="1014730"/>
            <a:ext cx="10897235" cy="552069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车辆数据预处理</a:t>
            </a:r>
            <a:endParaRPr lang="zh-CN" altLang="en-US" dirty="0">
              <a:sym typeface="+mn-ea"/>
            </a:endParaRPr>
          </a:p>
        </p:txBody>
      </p:sp>
      <p:pic>
        <p:nvPicPr>
          <p:cNvPr id="4" name="图片 3"/>
          <p:cNvPicPr>
            <a:picLocks noChangeAspect="1"/>
          </p:cNvPicPr>
          <p:nvPr/>
        </p:nvPicPr>
        <p:blipFill>
          <a:blip r:embed="rId1"/>
          <a:stretch>
            <a:fillRect/>
          </a:stretch>
        </p:blipFill>
        <p:spPr>
          <a:xfrm>
            <a:off x="7202170" y="1014730"/>
            <a:ext cx="4341495" cy="5518150"/>
          </a:xfrm>
          <a:prstGeom prst="rect">
            <a:avLst/>
          </a:prstGeom>
        </p:spPr>
      </p:pic>
      <p:sp>
        <p:nvSpPr>
          <p:cNvPr id="5" name="内容占位符 4"/>
          <p:cNvSpPr>
            <a:spLocks noGrp="1"/>
          </p:cNvSpPr>
          <p:nvPr>
            <p:ph idx="13"/>
          </p:nvPr>
        </p:nvSpPr>
        <p:spPr>
          <a:xfrm>
            <a:off x="518160" y="1275080"/>
            <a:ext cx="6540500" cy="4997450"/>
          </a:xfrm>
        </p:spPr>
        <p:txBody>
          <a:bodyPr>
            <a:normAutofit lnSpcReduction="10000"/>
          </a:bodyPr>
          <a:lstStyle/>
          <a:p>
            <a:pPr>
              <a:lnSpc>
                <a:spcPct val="150000"/>
              </a:lnSpc>
            </a:pPr>
            <a:r>
              <a:rPr lang="en-US" altLang="zh-CN"/>
              <a:t> </a:t>
            </a:r>
            <a:r>
              <a:rPr lang="zh-CN" altLang="en-US"/>
              <a:t>每个样本具有</a:t>
            </a:r>
            <a:r>
              <a:rPr lang="en-US" altLang="zh-CN"/>
              <a:t>7</a:t>
            </a:r>
            <a:r>
              <a:rPr lang="zh-CN" altLang="en-US"/>
              <a:t>个特征，描述如下：</a:t>
            </a:r>
            <a:endParaRPr lang="zh-CN" altLang="en-US"/>
          </a:p>
          <a:p>
            <a:pPr lvl="1">
              <a:lnSpc>
                <a:spcPct val="150000"/>
              </a:lnSpc>
            </a:pPr>
            <a:r>
              <a:rPr lang="zh-CN" altLang="en-US"/>
              <a:t> 购买价格：</a:t>
            </a:r>
            <a:r>
              <a:rPr lang="en-US" altLang="zh-CN"/>
              <a:t>high</a:t>
            </a:r>
            <a:r>
              <a:rPr lang="zh-CN" altLang="en-US"/>
              <a:t>、</a:t>
            </a:r>
            <a:r>
              <a:rPr lang="en-US" altLang="zh-CN"/>
              <a:t>low</a:t>
            </a:r>
            <a:r>
              <a:rPr lang="zh-CN" altLang="en-US"/>
              <a:t>、</a:t>
            </a:r>
            <a:r>
              <a:rPr lang="en-US" altLang="zh-CN"/>
              <a:t>med</a:t>
            </a:r>
            <a:r>
              <a:rPr lang="zh-CN" altLang="en-US"/>
              <a:t>、</a:t>
            </a:r>
            <a:r>
              <a:rPr lang="en-US" altLang="zh-CN"/>
              <a:t>vhigh</a:t>
            </a:r>
            <a:endParaRPr lang="en-US" altLang="zh-CN"/>
          </a:p>
          <a:p>
            <a:pPr lvl="1">
              <a:lnSpc>
                <a:spcPct val="150000"/>
              </a:lnSpc>
            </a:pPr>
            <a:r>
              <a:rPr lang="zh-CN" altLang="en-US"/>
              <a:t> 维护价格</a:t>
            </a:r>
            <a:r>
              <a:rPr lang="zh-CN" altLang="en-US">
                <a:sym typeface="+mn-ea"/>
              </a:rPr>
              <a:t>：</a:t>
            </a:r>
            <a:r>
              <a:rPr lang="en-US" altLang="zh-CN">
                <a:sym typeface="+mn-ea"/>
              </a:rPr>
              <a:t>high</a:t>
            </a:r>
            <a:r>
              <a:rPr lang="zh-CN" altLang="en-US">
                <a:sym typeface="+mn-ea"/>
              </a:rPr>
              <a:t>、</a:t>
            </a:r>
            <a:r>
              <a:rPr lang="en-US" altLang="zh-CN">
                <a:sym typeface="+mn-ea"/>
              </a:rPr>
              <a:t>low</a:t>
            </a:r>
            <a:r>
              <a:rPr lang="zh-CN" altLang="en-US">
                <a:sym typeface="+mn-ea"/>
              </a:rPr>
              <a:t>、</a:t>
            </a:r>
            <a:r>
              <a:rPr lang="en-US" altLang="zh-CN">
                <a:sym typeface="+mn-ea"/>
              </a:rPr>
              <a:t>med</a:t>
            </a:r>
            <a:r>
              <a:rPr lang="zh-CN" altLang="en-US">
                <a:sym typeface="+mn-ea"/>
              </a:rPr>
              <a:t>、</a:t>
            </a:r>
            <a:r>
              <a:rPr lang="en-US" altLang="zh-CN">
                <a:sym typeface="+mn-ea"/>
              </a:rPr>
              <a:t>vhigh</a:t>
            </a:r>
            <a:endParaRPr lang="zh-CN" altLang="en-US"/>
          </a:p>
          <a:p>
            <a:pPr lvl="1">
              <a:lnSpc>
                <a:spcPct val="150000"/>
              </a:lnSpc>
            </a:pPr>
            <a:r>
              <a:rPr lang="zh-CN" altLang="en-US"/>
              <a:t> 车门数量：</a:t>
            </a:r>
            <a:r>
              <a:rPr lang="en-US" altLang="zh-CN"/>
              <a:t>2</a:t>
            </a:r>
            <a:r>
              <a:rPr lang="zh-CN" altLang="en-US"/>
              <a:t>、</a:t>
            </a:r>
            <a:r>
              <a:rPr lang="en-US" altLang="zh-CN"/>
              <a:t>3</a:t>
            </a:r>
            <a:r>
              <a:rPr lang="zh-CN" altLang="en-US"/>
              <a:t>、</a:t>
            </a:r>
            <a:r>
              <a:rPr lang="en-US" altLang="zh-CN"/>
              <a:t>4</a:t>
            </a:r>
            <a:r>
              <a:rPr lang="zh-CN" altLang="en-US"/>
              <a:t>、</a:t>
            </a:r>
            <a:r>
              <a:rPr lang="en-US" altLang="zh-CN"/>
              <a:t>5more</a:t>
            </a:r>
            <a:endParaRPr lang="en-US" altLang="zh-CN"/>
          </a:p>
          <a:p>
            <a:pPr lvl="1">
              <a:lnSpc>
                <a:spcPct val="150000"/>
              </a:lnSpc>
            </a:pPr>
            <a:r>
              <a:rPr lang="zh-CN" altLang="en-US"/>
              <a:t> 载人数目：</a:t>
            </a:r>
            <a:r>
              <a:rPr lang="en-US" altLang="zh-CN"/>
              <a:t>2</a:t>
            </a:r>
            <a:r>
              <a:rPr lang="zh-CN" altLang="en-US"/>
              <a:t>、</a:t>
            </a:r>
            <a:r>
              <a:rPr lang="en-US" altLang="zh-CN"/>
              <a:t>4</a:t>
            </a:r>
            <a:r>
              <a:rPr lang="zh-CN" altLang="en-US"/>
              <a:t>、</a:t>
            </a:r>
            <a:r>
              <a:rPr lang="en-US" altLang="zh-CN"/>
              <a:t>more</a:t>
            </a:r>
            <a:endParaRPr lang="en-US" altLang="zh-CN"/>
          </a:p>
          <a:p>
            <a:pPr lvl="1">
              <a:lnSpc>
                <a:spcPct val="150000"/>
              </a:lnSpc>
            </a:pPr>
            <a:r>
              <a:rPr lang="zh-CN" altLang="en-US"/>
              <a:t> 后备箱大小：</a:t>
            </a:r>
            <a:r>
              <a:rPr lang="en-US" altLang="zh-CN"/>
              <a:t>big</a:t>
            </a:r>
            <a:r>
              <a:rPr lang="zh-CN" altLang="en-US"/>
              <a:t>、</a:t>
            </a:r>
            <a:r>
              <a:rPr lang="en-US" altLang="zh-CN"/>
              <a:t>med</a:t>
            </a:r>
            <a:r>
              <a:rPr lang="zh-CN" altLang="en-US"/>
              <a:t>、</a:t>
            </a:r>
            <a:r>
              <a:rPr lang="en-US" altLang="zh-CN"/>
              <a:t>small</a:t>
            </a:r>
            <a:endParaRPr lang="en-US" altLang="zh-CN"/>
          </a:p>
          <a:p>
            <a:pPr lvl="1">
              <a:lnSpc>
                <a:spcPct val="150000"/>
              </a:lnSpc>
            </a:pPr>
            <a:r>
              <a:rPr lang="zh-CN" altLang="en-US"/>
              <a:t> 安全程度：</a:t>
            </a:r>
            <a:r>
              <a:rPr lang="en-US" altLang="zh-CN"/>
              <a:t>high</a:t>
            </a:r>
            <a:r>
              <a:rPr lang="zh-CN" altLang="en-US"/>
              <a:t>、</a:t>
            </a:r>
            <a:r>
              <a:rPr lang="en-US" altLang="zh-CN"/>
              <a:t>low</a:t>
            </a:r>
            <a:r>
              <a:rPr lang="zh-CN" altLang="en-US"/>
              <a:t>、</a:t>
            </a:r>
            <a:r>
              <a:rPr lang="en-US" altLang="zh-CN"/>
              <a:t>med</a:t>
            </a:r>
            <a:endParaRPr lang="en-US" altLang="zh-CN"/>
          </a:p>
          <a:p>
            <a:pPr lvl="1">
              <a:lnSpc>
                <a:spcPct val="150000"/>
              </a:lnSpc>
            </a:pPr>
            <a:r>
              <a:rPr lang="zh-CN" altLang="en-US"/>
              <a:t> 接受程度</a:t>
            </a:r>
            <a:r>
              <a:rPr lang="en-US" altLang="zh-CN"/>
              <a:t>(</a:t>
            </a:r>
            <a:r>
              <a:rPr lang="zh-CN" altLang="en-US"/>
              <a:t>预测值</a:t>
            </a:r>
            <a:r>
              <a:rPr lang="en-US" altLang="zh-CN"/>
              <a:t>)</a:t>
            </a:r>
            <a:r>
              <a:rPr lang="zh-CN" altLang="en-US"/>
              <a:t>：</a:t>
            </a:r>
            <a:r>
              <a:rPr lang="en-US" altLang="zh-CN"/>
              <a:t>acc</a:t>
            </a:r>
            <a:r>
              <a:rPr lang="zh-CN" altLang="en-US"/>
              <a:t>、</a:t>
            </a:r>
            <a:r>
              <a:rPr lang="en-US" altLang="zh-CN"/>
              <a:t>good</a:t>
            </a:r>
            <a:r>
              <a:rPr lang="zh-CN" altLang="en-US"/>
              <a:t>、</a:t>
            </a:r>
            <a:r>
              <a:rPr lang="en-US" altLang="zh-CN"/>
              <a:t>unacc</a:t>
            </a:r>
            <a:r>
              <a:rPr lang="zh-CN" altLang="en-US"/>
              <a:t>、</a:t>
            </a:r>
            <a:r>
              <a:rPr lang="en-US" altLang="zh-CN"/>
              <a:t>vgood</a:t>
            </a:r>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车辆数据预处理</a:t>
            </a:r>
            <a:endParaRPr lang="zh-CN" altLang="en-US" dirty="0">
              <a:sym typeface="+mn-ea"/>
            </a:endParaRPr>
          </a:p>
        </p:txBody>
      </p:sp>
      <p:pic>
        <p:nvPicPr>
          <p:cNvPr id="6" name="图片 5"/>
          <p:cNvPicPr>
            <a:picLocks noChangeAspect="1"/>
          </p:cNvPicPr>
          <p:nvPr/>
        </p:nvPicPr>
        <p:blipFill>
          <a:blip r:embed="rId1"/>
          <a:stretch>
            <a:fillRect/>
          </a:stretch>
        </p:blipFill>
        <p:spPr>
          <a:xfrm>
            <a:off x="2603500" y="1229360"/>
            <a:ext cx="2333625" cy="1762125"/>
          </a:xfrm>
          <a:prstGeom prst="rect">
            <a:avLst/>
          </a:prstGeom>
        </p:spPr>
      </p:pic>
      <p:pic>
        <p:nvPicPr>
          <p:cNvPr id="7" name="图片 6"/>
          <p:cNvPicPr>
            <a:picLocks noChangeAspect="1"/>
          </p:cNvPicPr>
          <p:nvPr/>
        </p:nvPicPr>
        <p:blipFill>
          <a:blip r:embed="rId2"/>
          <a:stretch>
            <a:fillRect/>
          </a:stretch>
        </p:blipFill>
        <p:spPr>
          <a:xfrm>
            <a:off x="1644650" y="3601720"/>
            <a:ext cx="2713990" cy="2286000"/>
          </a:xfrm>
          <a:prstGeom prst="rect">
            <a:avLst/>
          </a:prstGeom>
        </p:spPr>
      </p:pic>
      <p:pic>
        <p:nvPicPr>
          <p:cNvPr id="8" name="图片 7"/>
          <p:cNvPicPr>
            <a:picLocks noChangeAspect="1"/>
          </p:cNvPicPr>
          <p:nvPr/>
        </p:nvPicPr>
        <p:blipFill>
          <a:blip r:embed="rId3"/>
          <a:stretch>
            <a:fillRect/>
          </a:stretch>
        </p:blipFill>
        <p:spPr>
          <a:xfrm>
            <a:off x="5216525" y="1144270"/>
            <a:ext cx="3504565" cy="2457450"/>
          </a:xfrm>
          <a:prstGeom prst="rect">
            <a:avLst/>
          </a:prstGeom>
        </p:spPr>
      </p:pic>
      <p:pic>
        <p:nvPicPr>
          <p:cNvPr id="9" name="图片 8"/>
          <p:cNvPicPr>
            <a:picLocks noChangeAspect="1"/>
          </p:cNvPicPr>
          <p:nvPr/>
        </p:nvPicPr>
        <p:blipFill>
          <a:blip r:embed="rId4"/>
          <a:stretch>
            <a:fillRect/>
          </a:stretch>
        </p:blipFill>
        <p:spPr>
          <a:xfrm>
            <a:off x="4766310" y="3730625"/>
            <a:ext cx="6181090" cy="25146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12458</Words>
  <Application>WPS 演示</Application>
  <PresentationFormat>自定义</PresentationFormat>
  <Paragraphs>686</Paragraphs>
  <Slides>99</Slides>
  <Notes>54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50</vt:i4>
      </vt:variant>
      <vt:variant>
        <vt:lpstr>幻灯片标题</vt:lpstr>
      </vt:variant>
      <vt:variant>
        <vt:i4>99</vt:i4>
      </vt:variant>
    </vt:vector>
  </HeadingPairs>
  <TitlesOfParts>
    <vt:vector size="159" baseType="lpstr">
      <vt:lpstr>Arial</vt:lpstr>
      <vt:lpstr>宋体</vt:lpstr>
      <vt:lpstr>Wingdings</vt:lpstr>
      <vt:lpstr>黑体</vt:lpstr>
      <vt:lpstr>微软雅黑</vt:lpstr>
      <vt:lpstr>Calibri</vt:lpstr>
      <vt:lpstr>Arial Unicode MS</vt:lpstr>
      <vt:lpstr>华文行楷</vt:lpstr>
      <vt:lpstr>Calibri Light</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法律声明</vt:lpstr>
      <vt:lpstr>PowerPoint 演示文稿</vt:lpstr>
      <vt:lpstr>课程要求</vt:lpstr>
      <vt:lpstr>严格是大爱</vt:lpstr>
      <vt:lpstr>寄语</vt:lpstr>
      <vt:lpstr>PowerPoint 演示文稿</vt:lpstr>
      <vt:lpstr>知识要点</vt:lpstr>
      <vt:lpstr>需要哪些数据？</vt:lpstr>
      <vt:lpstr>需要哪些数据？</vt:lpstr>
      <vt:lpstr>数据如何存储？</vt:lpstr>
      <vt:lpstr>数据清洗</vt:lpstr>
      <vt:lpstr>数据清洗过程</vt:lpstr>
      <vt:lpstr>数据清洗--预处理</vt:lpstr>
      <vt:lpstr>数据清洗--格式内容错误数据清洗</vt:lpstr>
      <vt:lpstr>数据清洗--逻辑错误清洗</vt:lpstr>
      <vt:lpstr>数据清洗--去除不需要的数据</vt:lpstr>
      <vt:lpstr>数据清洗--关联性验证</vt:lpstr>
      <vt:lpstr>数据不平衡</vt:lpstr>
      <vt:lpstr>数据不平衡解决方案一</vt:lpstr>
      <vt:lpstr>数据不平衡解决方案二</vt:lpstr>
      <vt:lpstr>数据不平衡解决方案二</vt:lpstr>
      <vt:lpstr>数据不平衡解决方案三</vt:lpstr>
      <vt:lpstr>数据不平衡解决方案四</vt:lpstr>
      <vt:lpstr>数据不平衡解决方案五</vt:lpstr>
      <vt:lpstr>数据不平衡解决方案六</vt:lpstr>
      <vt:lpstr>数据不平衡解决方案六</vt:lpstr>
      <vt:lpstr>数据不平衡解决方案七</vt:lpstr>
      <vt:lpstr>数据不平衡解决方案八</vt:lpstr>
      <vt:lpstr>特征转换</vt:lpstr>
      <vt:lpstr>分词</vt:lpstr>
      <vt:lpstr>分词</vt:lpstr>
      <vt:lpstr>Jieba分词</vt:lpstr>
      <vt:lpstr>Jieba分词使用</vt:lpstr>
      <vt:lpstr>文本特征属性转换</vt:lpstr>
      <vt:lpstr>词袋法</vt:lpstr>
      <vt:lpstr>词集法</vt:lpstr>
      <vt:lpstr>TF-IDF</vt:lpstr>
      <vt:lpstr>TF-IDF</vt:lpstr>
      <vt:lpstr>TF-IDF</vt:lpstr>
      <vt:lpstr>TF-IDF</vt:lpstr>
      <vt:lpstr>TF-IDF</vt:lpstr>
      <vt:lpstr>HashTF-IDF</vt:lpstr>
      <vt:lpstr>Scikit Text Feature Extraction</vt:lpstr>
      <vt:lpstr>Scikit Text Feature Extraction</vt:lpstr>
      <vt:lpstr>Scikit Text Feature Extraction</vt:lpstr>
      <vt:lpstr>Scikit Text Feature Extraction</vt:lpstr>
      <vt:lpstr>Scikit Text Feature Extraction</vt:lpstr>
      <vt:lpstr>Scikit Text Feature Extraction</vt:lpstr>
      <vt:lpstr>缺省值填充</vt:lpstr>
      <vt:lpstr>缺省值填充</vt:lpstr>
      <vt:lpstr>缺省值填充</vt:lpstr>
      <vt:lpstr>缺省值填充</vt:lpstr>
      <vt:lpstr>缺省值填充</vt:lpstr>
      <vt:lpstr>缺省值填充</vt:lpstr>
      <vt:lpstr>缺省值填充</vt:lpstr>
      <vt:lpstr>哑编码</vt:lpstr>
      <vt:lpstr>哑编码</vt:lpstr>
      <vt:lpstr>二值化/连续数据区间化</vt:lpstr>
      <vt:lpstr>标准化（z-score）</vt:lpstr>
      <vt:lpstr>区间缩放法</vt:lpstr>
      <vt:lpstr>正则化</vt:lpstr>
      <vt:lpstr>标准化、区间缩放法(归一化)、正则化</vt:lpstr>
      <vt:lpstr>标准化、区间缩放法(归一化)、正则化</vt:lpstr>
      <vt:lpstr>数据多项式扩充变换</vt:lpstr>
      <vt:lpstr>GBDT/RF+LR</vt:lpstr>
      <vt:lpstr>特征选择</vt:lpstr>
      <vt:lpstr>特征选择</vt:lpstr>
      <vt:lpstr>特征选择-方差选择法</vt:lpstr>
      <vt:lpstr>特征选择-相关系数法</vt:lpstr>
      <vt:lpstr>特征选择-卡方检验</vt:lpstr>
      <vt:lpstr>特征选择-递归特征消除法</vt:lpstr>
      <vt:lpstr>特征选择 嵌入法-基于惩罚项的特征选择法</vt:lpstr>
      <vt:lpstr>特征选择 嵌入法-基于树模型的特征选择法</vt:lpstr>
      <vt:lpstr>特征选取/降维</vt:lpstr>
      <vt:lpstr>特征选择/降维</vt:lpstr>
      <vt:lpstr>特征选取/降维-PCA</vt:lpstr>
      <vt:lpstr>PCA原理</vt:lpstr>
      <vt:lpstr>PCA原理</vt:lpstr>
      <vt:lpstr>PCA原理</vt:lpstr>
      <vt:lpstr>PCA原理</vt:lpstr>
      <vt:lpstr>PCA的执行过程</vt:lpstr>
      <vt:lpstr>PCA案例</vt:lpstr>
      <vt:lpstr>PCA案例</vt:lpstr>
      <vt:lpstr>PCA降维的SVD求解方式</vt:lpstr>
      <vt:lpstr>特征选取/降维-LDA</vt:lpstr>
      <vt:lpstr>LDA原理</vt:lpstr>
      <vt:lpstr>LDA原理</vt:lpstr>
      <vt:lpstr>LDA原理</vt:lpstr>
      <vt:lpstr>LDA原理</vt:lpstr>
      <vt:lpstr>LDA原理</vt:lpstr>
      <vt:lpstr>PCA和LDA</vt:lpstr>
      <vt:lpstr>PCA和LDA</vt:lpstr>
      <vt:lpstr>数据清洗常见流程</vt:lpstr>
      <vt:lpstr>异常数据处理</vt:lpstr>
      <vt:lpstr>异常数据处理</vt:lpstr>
      <vt:lpstr>异常数据处理</vt:lpstr>
      <vt:lpstr>车辆数据预处理</vt:lpstr>
      <vt:lpstr>车辆数据预处理</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ibf</cp:lastModifiedBy>
  <cp:revision>617</cp:revision>
  <dcterms:created xsi:type="dcterms:W3CDTF">2015-04-21T08:21:00Z</dcterms:created>
  <dcterms:modified xsi:type="dcterms:W3CDTF">2018-10-14T09:01:44Z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